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embeddings/oleObject1.bin" ContentType="application/vnd.openxmlformats-officedocument.oleObject"/>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Lst>
  <p:notesMasterIdLst>
    <p:notesMasterId r:id="rId56"/>
  </p:notesMasterIdLst>
  <p:handoutMasterIdLst>
    <p:handoutMasterId r:id="rId57"/>
  </p:handoutMasterIdLst>
  <p:sldIdLst>
    <p:sldId id="1360" r:id="rId2"/>
    <p:sldId id="1561" r:id="rId3"/>
    <p:sldId id="1562" r:id="rId4"/>
    <p:sldId id="1511" r:id="rId5"/>
    <p:sldId id="1512" r:id="rId6"/>
    <p:sldId id="1513" r:id="rId7"/>
    <p:sldId id="1514" r:id="rId8"/>
    <p:sldId id="1515" r:id="rId9"/>
    <p:sldId id="1516" r:id="rId10"/>
    <p:sldId id="1517" r:id="rId11"/>
    <p:sldId id="1521" r:id="rId12"/>
    <p:sldId id="1563" r:id="rId13"/>
    <p:sldId id="1518" r:id="rId14"/>
    <p:sldId id="1547" r:id="rId15"/>
    <p:sldId id="1554" r:id="rId16"/>
    <p:sldId id="1564" r:id="rId17"/>
    <p:sldId id="1565" r:id="rId18"/>
    <p:sldId id="1523" r:id="rId19"/>
    <p:sldId id="1454" r:id="rId20"/>
    <p:sldId id="1324" r:id="rId21"/>
    <p:sldId id="1566" r:id="rId22"/>
    <p:sldId id="1543" r:id="rId23"/>
    <p:sldId id="1544" r:id="rId24"/>
    <p:sldId id="1552" r:id="rId25"/>
    <p:sldId id="1546" r:id="rId26"/>
    <p:sldId id="1553" r:id="rId27"/>
    <p:sldId id="1555" r:id="rId28"/>
    <p:sldId id="1556" r:id="rId29"/>
    <p:sldId id="1559" r:id="rId30"/>
    <p:sldId id="1558" r:id="rId31"/>
    <p:sldId id="1560" r:id="rId32"/>
    <p:sldId id="1509" r:id="rId33"/>
    <p:sldId id="1568" r:id="rId34"/>
    <p:sldId id="1569" r:id="rId35"/>
    <p:sldId id="1571" r:id="rId36"/>
    <p:sldId id="1572" r:id="rId37"/>
    <p:sldId id="1495" r:id="rId38"/>
    <p:sldId id="1550" r:id="rId39"/>
    <p:sldId id="1549" r:id="rId40"/>
    <p:sldId id="1483" r:id="rId41"/>
    <p:sldId id="1486" r:id="rId42"/>
    <p:sldId id="1567" r:id="rId43"/>
    <p:sldId id="1530" r:id="rId44"/>
    <p:sldId id="1531" r:id="rId45"/>
    <p:sldId id="1542" r:id="rId46"/>
    <p:sldId id="1536" r:id="rId47"/>
    <p:sldId id="1537" r:id="rId48"/>
    <p:sldId id="1539" r:id="rId49"/>
    <p:sldId id="1541" r:id="rId50"/>
    <p:sldId id="1535" r:id="rId51"/>
    <p:sldId id="1532" r:id="rId52"/>
    <p:sldId id="1551" r:id="rId53"/>
    <p:sldId id="1533" r:id="rId54"/>
    <p:sldId id="1534" r:id="rId55"/>
  </p:sldIdLst>
  <p:sldSz cx="9144000" cy="6858000" type="screen4x3"/>
  <p:notesSz cx="7010400" cy="9236075"/>
  <p:defaultTextStyle>
    <a:defPPr>
      <a:defRPr lang="en-US"/>
    </a:defPPr>
    <a:lvl1pPr algn="l" rtl="0" fontAlgn="base">
      <a:spcBef>
        <a:spcPct val="0"/>
      </a:spcBef>
      <a:spcAft>
        <a:spcPct val="0"/>
      </a:spcAft>
      <a:defRPr sz="2400" b="1" kern="1200">
        <a:solidFill>
          <a:schemeClr val="tx1"/>
        </a:solidFill>
        <a:latin typeface="Helvetica Neue" charset="0"/>
        <a:ea typeface="MS PGothic" charset="0"/>
        <a:cs typeface="MS PGothic" charset="0"/>
      </a:defRPr>
    </a:lvl1pPr>
    <a:lvl2pPr marL="457200" algn="l" rtl="0" fontAlgn="base">
      <a:spcBef>
        <a:spcPct val="0"/>
      </a:spcBef>
      <a:spcAft>
        <a:spcPct val="0"/>
      </a:spcAft>
      <a:defRPr sz="2400" b="1" kern="1200">
        <a:solidFill>
          <a:schemeClr val="tx1"/>
        </a:solidFill>
        <a:latin typeface="Helvetica Neue" charset="0"/>
        <a:ea typeface="MS PGothic" charset="0"/>
        <a:cs typeface="MS PGothic" charset="0"/>
      </a:defRPr>
    </a:lvl2pPr>
    <a:lvl3pPr marL="914400" algn="l" rtl="0" fontAlgn="base">
      <a:spcBef>
        <a:spcPct val="0"/>
      </a:spcBef>
      <a:spcAft>
        <a:spcPct val="0"/>
      </a:spcAft>
      <a:defRPr sz="2400" b="1" kern="1200">
        <a:solidFill>
          <a:schemeClr val="tx1"/>
        </a:solidFill>
        <a:latin typeface="Helvetica Neue" charset="0"/>
        <a:ea typeface="MS PGothic" charset="0"/>
        <a:cs typeface="MS PGothic" charset="0"/>
      </a:defRPr>
    </a:lvl3pPr>
    <a:lvl4pPr marL="1371600" algn="l" rtl="0" fontAlgn="base">
      <a:spcBef>
        <a:spcPct val="0"/>
      </a:spcBef>
      <a:spcAft>
        <a:spcPct val="0"/>
      </a:spcAft>
      <a:defRPr sz="2400" b="1" kern="1200">
        <a:solidFill>
          <a:schemeClr val="tx1"/>
        </a:solidFill>
        <a:latin typeface="Helvetica Neue" charset="0"/>
        <a:ea typeface="MS PGothic" charset="0"/>
        <a:cs typeface="MS PGothic" charset="0"/>
      </a:defRPr>
    </a:lvl4pPr>
    <a:lvl5pPr marL="1828800" algn="l" rtl="0" fontAlgn="base">
      <a:spcBef>
        <a:spcPct val="0"/>
      </a:spcBef>
      <a:spcAft>
        <a:spcPct val="0"/>
      </a:spcAft>
      <a:defRPr sz="2400" b="1" kern="1200">
        <a:solidFill>
          <a:schemeClr val="tx1"/>
        </a:solidFill>
        <a:latin typeface="Helvetica Neue" charset="0"/>
        <a:ea typeface="MS PGothic" charset="0"/>
        <a:cs typeface="MS PGothic" charset="0"/>
      </a:defRPr>
    </a:lvl5pPr>
    <a:lvl6pPr marL="2286000" algn="l" defTabSz="457200" rtl="0" eaLnBrk="1" latinLnBrk="0" hangingPunct="1">
      <a:defRPr sz="2400" b="1" kern="1200">
        <a:solidFill>
          <a:schemeClr val="tx1"/>
        </a:solidFill>
        <a:latin typeface="Helvetica Neue" charset="0"/>
        <a:ea typeface="MS PGothic" charset="0"/>
        <a:cs typeface="MS PGothic" charset="0"/>
      </a:defRPr>
    </a:lvl6pPr>
    <a:lvl7pPr marL="2743200" algn="l" defTabSz="457200" rtl="0" eaLnBrk="1" latinLnBrk="0" hangingPunct="1">
      <a:defRPr sz="2400" b="1" kern="1200">
        <a:solidFill>
          <a:schemeClr val="tx1"/>
        </a:solidFill>
        <a:latin typeface="Helvetica Neue" charset="0"/>
        <a:ea typeface="MS PGothic" charset="0"/>
        <a:cs typeface="MS PGothic" charset="0"/>
      </a:defRPr>
    </a:lvl7pPr>
    <a:lvl8pPr marL="3200400" algn="l" defTabSz="457200" rtl="0" eaLnBrk="1" latinLnBrk="0" hangingPunct="1">
      <a:defRPr sz="2400" b="1" kern="1200">
        <a:solidFill>
          <a:schemeClr val="tx1"/>
        </a:solidFill>
        <a:latin typeface="Helvetica Neue" charset="0"/>
        <a:ea typeface="MS PGothic" charset="0"/>
        <a:cs typeface="MS PGothic" charset="0"/>
      </a:defRPr>
    </a:lvl8pPr>
    <a:lvl9pPr marL="3657600" algn="l" defTabSz="457200" rtl="0" eaLnBrk="1" latinLnBrk="0" hangingPunct="1">
      <a:defRPr sz="2400" b="1" kern="1200">
        <a:solidFill>
          <a:schemeClr val="tx1"/>
        </a:solidFill>
        <a:latin typeface="Helvetica Neue" charset="0"/>
        <a:ea typeface="MS PGothic" charset="0"/>
        <a:cs typeface="MS PGothic"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4FF"/>
    <a:srgbClr val="CB2718"/>
    <a:srgbClr val="F4F4F4"/>
    <a:srgbClr val="FFFF66"/>
    <a:srgbClr val="FF0000"/>
    <a:srgbClr val="BBE0E3"/>
    <a:srgbClr val="FDFF00"/>
    <a:srgbClr val="00F7B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632" autoAdjust="0"/>
  </p:normalViewPr>
  <p:slideViewPr>
    <p:cSldViewPr>
      <p:cViewPr>
        <p:scale>
          <a:sx n="63" d="100"/>
          <a:sy n="63" d="100"/>
        </p:scale>
        <p:origin x="-1432" y="-16"/>
      </p:cViewPr>
      <p:guideLst>
        <p:guide orient="horz" pos="2160"/>
        <p:guide pos="2832"/>
      </p:guideLst>
    </p:cSldViewPr>
  </p:slideViewPr>
  <p:outlineViewPr>
    <p:cViewPr>
      <p:scale>
        <a:sx n="33" d="100"/>
        <a:sy n="33" d="100"/>
      </p:scale>
      <p:origin x="0" y="14280"/>
    </p:cViewPr>
  </p:outlineViewPr>
  <p:notesTextViewPr>
    <p:cViewPr>
      <p:scale>
        <a:sx n="100" d="100"/>
        <a:sy n="100" d="100"/>
      </p:scale>
      <p:origin x="0" y="0"/>
    </p:cViewPr>
  </p:notesTextViewPr>
  <p:sorterViewPr>
    <p:cViewPr>
      <p:scale>
        <a:sx n="60" d="100"/>
        <a:sy n="60" d="100"/>
      </p:scale>
      <p:origin x="0" y="912"/>
    </p:cViewPr>
  </p:sorterViewPr>
  <p:notesViewPr>
    <p:cSldViewPr>
      <p:cViewPr>
        <p:scale>
          <a:sx n="100" d="100"/>
          <a:sy n="100" d="100"/>
        </p:scale>
        <p:origin x="-684" y="-72"/>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notesMaster" Target="notesMasters/notesMaster1.xml"/><Relationship Id="rId57" Type="http://schemas.openxmlformats.org/officeDocument/2006/relationships/handoutMaster" Target="handoutMasters/handout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3038475"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effectLst>
                  <a:outerShdw blurRad="38100" dist="38100" dir="2700000" algn="tl">
                    <a:srgbClr val="DDDDDD"/>
                  </a:outerShdw>
                </a:effectLst>
                <a:latin typeface="Helvetica Neue" pitchFamily="-107" charset="0"/>
                <a:ea typeface="+mn-ea"/>
                <a:cs typeface="+mn-cs"/>
              </a:defRPr>
            </a:lvl1pPr>
          </a:lstStyle>
          <a:p>
            <a:pPr>
              <a:defRPr/>
            </a:pPr>
            <a:endParaRPr lang="en-US"/>
          </a:p>
        </p:txBody>
      </p:sp>
      <p:sp>
        <p:nvSpPr>
          <p:cNvPr id="124931" name="Rectangle 3"/>
          <p:cNvSpPr>
            <a:spLocks noGrp="1" noChangeArrowheads="1"/>
          </p:cNvSpPr>
          <p:nvPr>
            <p:ph type="dt" sz="quarter" idx="1"/>
          </p:nvPr>
        </p:nvSpPr>
        <p:spPr bwMode="auto">
          <a:xfrm>
            <a:off x="3971925" y="0"/>
            <a:ext cx="3038475"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ffectLst>
                  <a:outerShdw blurRad="38100" dist="38100" dir="2700000" algn="tl">
                    <a:srgbClr val="DDDDDD"/>
                  </a:outerShdw>
                </a:effectLst>
                <a:latin typeface="Helvetica Neue" pitchFamily="-107" charset="0"/>
                <a:ea typeface="+mn-ea"/>
                <a:cs typeface="+mn-cs"/>
              </a:defRPr>
            </a:lvl1pPr>
          </a:lstStyle>
          <a:p>
            <a:pPr>
              <a:defRPr/>
            </a:pPr>
            <a:endParaRPr lang="en-US"/>
          </a:p>
        </p:txBody>
      </p:sp>
      <p:sp>
        <p:nvSpPr>
          <p:cNvPr id="124932" name="Rectangle 4"/>
          <p:cNvSpPr>
            <a:spLocks noGrp="1" noChangeArrowheads="1"/>
          </p:cNvSpPr>
          <p:nvPr>
            <p:ph type="ftr" sz="quarter" idx="2"/>
          </p:nvPr>
        </p:nvSpPr>
        <p:spPr bwMode="auto">
          <a:xfrm>
            <a:off x="0" y="8774113"/>
            <a:ext cx="3038475" cy="4619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effectLst>
                  <a:outerShdw blurRad="38100" dist="38100" dir="2700000" algn="tl">
                    <a:srgbClr val="DDDDDD"/>
                  </a:outerShdw>
                </a:effectLst>
                <a:latin typeface="Helvetica Neue" pitchFamily="-107" charset="0"/>
                <a:ea typeface="+mn-ea"/>
                <a:cs typeface="+mn-cs"/>
              </a:defRPr>
            </a:lvl1pPr>
          </a:lstStyle>
          <a:p>
            <a:pPr>
              <a:defRPr/>
            </a:pPr>
            <a:endParaRPr lang="en-US"/>
          </a:p>
        </p:txBody>
      </p:sp>
      <p:sp>
        <p:nvSpPr>
          <p:cNvPr id="124933" name="Rectangle 5"/>
          <p:cNvSpPr>
            <a:spLocks noGrp="1" noChangeArrowheads="1"/>
          </p:cNvSpPr>
          <p:nvPr>
            <p:ph type="sldNum" sz="quarter" idx="3"/>
          </p:nvPr>
        </p:nvSpPr>
        <p:spPr bwMode="auto">
          <a:xfrm>
            <a:off x="3971925" y="8774113"/>
            <a:ext cx="3038475" cy="4619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effectLst>
                  <a:outerShdw blurRad="38100" dist="38100" dir="2700000" algn="tl">
                    <a:srgbClr val="DDDDDD"/>
                  </a:outerShdw>
                </a:effectLst>
              </a:defRPr>
            </a:lvl1pPr>
          </a:lstStyle>
          <a:p>
            <a:pPr>
              <a:defRPr/>
            </a:pPr>
            <a:fld id="{C4455994-8572-5442-A169-34A486BA7759}" type="slidenum">
              <a:rPr lang="en-US"/>
              <a:pPr>
                <a:defRPr/>
              </a:pPr>
              <a:t>‹#›</a:t>
            </a:fld>
            <a:endParaRPr lang="en-US"/>
          </a:p>
        </p:txBody>
      </p:sp>
    </p:spTree>
    <p:extLst>
      <p:ext uri="{BB962C8B-B14F-4D97-AF65-F5344CB8AC3E}">
        <p14:creationId xmlns:p14="http://schemas.microsoft.com/office/powerpoint/2010/main" val="4180215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3038475"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effectLst>
                  <a:outerShdw blurRad="38100" dist="38100" dir="2700000" algn="tl">
                    <a:srgbClr val="DDDDDD"/>
                  </a:outerShdw>
                </a:effectLst>
                <a:latin typeface="Helvetica Neue" pitchFamily="-107" charset="0"/>
                <a:ea typeface="+mn-ea"/>
                <a:cs typeface="+mn-cs"/>
              </a:defRPr>
            </a:lvl1pPr>
          </a:lstStyle>
          <a:p>
            <a:pPr>
              <a:defRPr/>
            </a:pPr>
            <a:endParaRPr lang="en-US"/>
          </a:p>
        </p:txBody>
      </p:sp>
      <p:sp>
        <p:nvSpPr>
          <p:cNvPr id="37891" name="Rectangle 3"/>
          <p:cNvSpPr>
            <a:spLocks noGrp="1" noChangeArrowheads="1"/>
          </p:cNvSpPr>
          <p:nvPr>
            <p:ph type="dt" idx="1"/>
          </p:nvPr>
        </p:nvSpPr>
        <p:spPr bwMode="auto">
          <a:xfrm>
            <a:off x="3971925" y="0"/>
            <a:ext cx="3038475"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effectLst>
                  <a:outerShdw blurRad="38100" dist="38100" dir="2700000" algn="tl">
                    <a:srgbClr val="DDDDDD"/>
                  </a:outerShdw>
                </a:effectLst>
                <a:latin typeface="Helvetica Neue" pitchFamily="-107" charset="0"/>
                <a:ea typeface="+mn-ea"/>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7893" name="Rectangle 5"/>
          <p:cNvSpPr>
            <a:spLocks noGrp="1" noChangeArrowheads="1"/>
          </p:cNvSpPr>
          <p:nvPr>
            <p:ph type="body" sz="quarter" idx="3"/>
          </p:nvPr>
        </p:nvSpPr>
        <p:spPr bwMode="auto">
          <a:xfrm>
            <a:off x="935038" y="4387850"/>
            <a:ext cx="5140325" cy="4156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p:cNvSpPr>
            <a:spLocks noGrp="1" noChangeArrowheads="1"/>
          </p:cNvSpPr>
          <p:nvPr>
            <p:ph type="ftr" sz="quarter" idx="4"/>
          </p:nvPr>
        </p:nvSpPr>
        <p:spPr bwMode="auto">
          <a:xfrm>
            <a:off x="0" y="8774113"/>
            <a:ext cx="3038475" cy="4619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effectLst>
                  <a:outerShdw blurRad="38100" dist="38100" dir="2700000" algn="tl">
                    <a:srgbClr val="DDDDDD"/>
                  </a:outerShdw>
                </a:effectLst>
                <a:latin typeface="Helvetica Neue" pitchFamily="-107" charset="0"/>
                <a:ea typeface="+mn-ea"/>
                <a:cs typeface="+mn-cs"/>
              </a:defRPr>
            </a:lvl1pPr>
          </a:lstStyle>
          <a:p>
            <a:pPr>
              <a:defRPr/>
            </a:pPr>
            <a:endParaRPr lang="en-US"/>
          </a:p>
        </p:txBody>
      </p:sp>
      <p:sp>
        <p:nvSpPr>
          <p:cNvPr id="37895" name="Rectangle 7"/>
          <p:cNvSpPr>
            <a:spLocks noGrp="1" noChangeArrowheads="1"/>
          </p:cNvSpPr>
          <p:nvPr>
            <p:ph type="sldNum" sz="quarter" idx="5"/>
          </p:nvPr>
        </p:nvSpPr>
        <p:spPr bwMode="auto">
          <a:xfrm>
            <a:off x="3971925" y="8774113"/>
            <a:ext cx="3038475" cy="4619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effectLst>
                  <a:outerShdw blurRad="38100" dist="38100" dir="2700000" algn="tl">
                    <a:srgbClr val="DDDDDD"/>
                  </a:outerShdw>
                </a:effectLst>
              </a:defRPr>
            </a:lvl1pPr>
          </a:lstStyle>
          <a:p>
            <a:pPr>
              <a:defRPr/>
            </a:pPr>
            <a:fld id="{9ED93EC0-4B77-CE44-A192-B942942D1A07}" type="slidenum">
              <a:rPr lang="en-US"/>
              <a:pPr>
                <a:defRPr/>
              </a:pPr>
              <a:t>‹#›</a:t>
            </a:fld>
            <a:endParaRPr lang="en-US"/>
          </a:p>
        </p:txBody>
      </p:sp>
    </p:spTree>
    <p:extLst>
      <p:ext uri="{BB962C8B-B14F-4D97-AF65-F5344CB8AC3E}">
        <p14:creationId xmlns:p14="http://schemas.microsoft.com/office/powerpoint/2010/main" val="7172891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07"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pitchFamily="-107"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pitchFamily="-107"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pitchFamily="-107"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pitchFamily="-107"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 Id="rId3" Type="http://schemas.openxmlformats.org/officeDocument/2006/relationships/hyperlink" Target="mailto:educatoreffectiveness@dpi.nc.gov"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9" Type="http://schemas.openxmlformats.org/officeDocument/2006/relationships/hyperlink" Target="https://en.wikipedia.org/wiki/Metropolitan_Opera" TargetMode="External"/><Relationship Id="rId20" Type="http://schemas.openxmlformats.org/officeDocument/2006/relationships/hyperlink" Target="https://en.wikipedia.org/wiki/The_Steve_Harvey_Show" TargetMode="External"/><Relationship Id="rId21" Type="http://schemas.openxmlformats.org/officeDocument/2006/relationships/hyperlink" Target="https://en.wikipedia.org/wiki/Just_Shoot_Me!" TargetMode="External"/><Relationship Id="rId22" Type="http://schemas.openxmlformats.org/officeDocument/2006/relationships/hyperlink" Target="https://en.wikipedia.org/wiki/Felicity_(TV_series)" TargetMode="External"/><Relationship Id="rId23" Type="http://schemas.openxmlformats.org/officeDocument/2006/relationships/hyperlink" Target="https://en.wikipedia.org/wiki/Dharma_&amp;_Greg" TargetMode="External"/><Relationship Id="rId10" Type="http://schemas.openxmlformats.org/officeDocument/2006/relationships/hyperlink" Target="https://en.wikipedia.org/wiki/Actress" TargetMode="External"/><Relationship Id="rId11" Type="http://schemas.openxmlformats.org/officeDocument/2006/relationships/hyperlink" Target="https://en.wikipedia.org/wiki/Broadway_theatre" TargetMode="External"/><Relationship Id="rId12" Type="http://schemas.openxmlformats.org/officeDocument/2006/relationships/hyperlink" Target="https://en.wikipedia.org/wiki/Musical_theatre" TargetMode="External"/><Relationship Id="rId13" Type="http://schemas.openxmlformats.org/officeDocument/2006/relationships/hyperlink" Target="https://en.wikipedia.org/wiki/John_Waters_(filmmaker)" TargetMode="External"/><Relationship Id="rId14" Type="http://schemas.openxmlformats.org/officeDocument/2006/relationships/hyperlink" Target="https://en.wikipedia.org/wiki/Hairspray_(musical)" TargetMode="External"/><Relationship Id="rId15" Type="http://schemas.openxmlformats.org/officeDocument/2006/relationships/hyperlink" Target="https://en.wikipedia.org/wiki/Pamela_Anderson" TargetMode="External"/><Relationship Id="rId16" Type="http://schemas.openxmlformats.org/officeDocument/2006/relationships/hyperlink" Target="https://en.wikipedia.org/wiki/Sitcom" TargetMode="External"/><Relationship Id="rId17" Type="http://schemas.openxmlformats.org/officeDocument/2006/relationships/hyperlink" Target="https://en.wikipedia.org/wiki/Stacked" TargetMode="External"/><Relationship Id="rId18" Type="http://schemas.openxmlformats.org/officeDocument/2006/relationships/hyperlink" Target="https://en.wikipedia.org/wiki/Curb_Your_Enthusiasm" TargetMode="External"/><Relationship Id="rId19" Type="http://schemas.openxmlformats.org/officeDocument/2006/relationships/hyperlink" Target="https://en.wikipedia.org/wiki/Moesha" TargetMode="External"/><Relationship Id="rId1" Type="http://schemas.openxmlformats.org/officeDocument/2006/relationships/notesMaster" Target="../notesMasters/notesMaster1.xml"/><Relationship Id="rId2" Type="http://schemas.openxmlformats.org/officeDocument/2006/relationships/slide" Target="../slides/slide45.xml"/><Relationship Id="rId3" Type="http://schemas.openxmlformats.org/officeDocument/2006/relationships/hyperlink" Target="https://en.wikipedia.org/wiki/Daughters_of_the_American_Revolution" TargetMode="External"/><Relationship Id="rId4" Type="http://schemas.openxmlformats.org/officeDocument/2006/relationships/hyperlink" Target="https://en.wikipedia.org/wiki/DAR_Constitution_Hall" TargetMode="External"/><Relationship Id="rId5" Type="http://schemas.openxmlformats.org/officeDocument/2006/relationships/hyperlink" Target="https://en.wikipedia.org/wiki/Eleanor_Roosevelt" TargetMode="External"/><Relationship Id="rId6" Type="http://schemas.openxmlformats.org/officeDocument/2006/relationships/hyperlink" Target="https://en.wikipedia.org/wiki/Franklin_D._Roosevelt" TargetMode="External"/><Relationship Id="rId7" Type="http://schemas.openxmlformats.org/officeDocument/2006/relationships/hyperlink" Target="https://en.wikipedia.org/wiki/Easter" TargetMode="External"/><Relationship Id="rId8" Type="http://schemas.openxmlformats.org/officeDocument/2006/relationships/hyperlink" Target="https://en.wikipedia.org/wiki/Lincoln_Memorial" TargetMode="External"/></Relationships>
</file>

<file path=ppt/notesSlides/_rels/notesSlide38.xml.rels><?xml version="1.0" encoding="UTF-8" standalone="yes"?>
<Relationships xmlns="http://schemas.openxmlformats.org/package/2006/relationships"><Relationship Id="rId11" Type="http://schemas.openxmlformats.org/officeDocument/2006/relationships/hyperlink" Target="https://en.wikipedia.org/wiki/Marlee_Matlin%23cite_note-3" TargetMode="External"/><Relationship Id="rId12" Type="http://schemas.openxmlformats.org/officeDocument/2006/relationships/hyperlink" Target="https://en.wikipedia.org/wiki/Marlee_Matlin%23cite_note-4" TargetMode="External"/><Relationship Id="rId1" Type="http://schemas.openxmlformats.org/officeDocument/2006/relationships/notesMaster" Target="../notesMasters/notesMaster1.xml"/><Relationship Id="rId2" Type="http://schemas.openxmlformats.org/officeDocument/2006/relationships/slide" Target="../slides/slide46.xml"/><Relationship Id="rId3" Type="http://schemas.openxmlformats.org/officeDocument/2006/relationships/hyperlink" Target="https://en.wikipedia.org/wiki/Academy_Award_for_Best_Actress" TargetMode="External"/><Relationship Id="rId4" Type="http://schemas.openxmlformats.org/officeDocument/2006/relationships/hyperlink" Target="https://en.wikipedia.org/wiki/Children_of_a_Lesser_God" TargetMode="External"/><Relationship Id="rId5" Type="http://schemas.openxmlformats.org/officeDocument/2006/relationships/hyperlink" Target="https://en.wikipedia.org/wiki/Marlee_Matlin%23cite_note-1" TargetMode="External"/><Relationship Id="rId6" Type="http://schemas.openxmlformats.org/officeDocument/2006/relationships/hyperlink" Target="https://en.wikipedia.org/wiki/Deafness" TargetMode="External"/><Relationship Id="rId7" Type="http://schemas.openxmlformats.org/officeDocument/2006/relationships/hyperlink" Target="https://en.wikipedia.org/wiki/Golden_Globe" TargetMode="External"/><Relationship Id="rId8" Type="http://schemas.openxmlformats.org/officeDocument/2006/relationships/hyperlink" Target="https://en.wikipedia.org/wiki/Emmy" TargetMode="External"/><Relationship Id="rId9" Type="http://schemas.openxmlformats.org/officeDocument/2006/relationships/hyperlink" Target="https://en.wikipedia.org/wiki/Marlee_Matlin%23cite_note-2" TargetMode="External"/><Relationship Id="rId10" Type="http://schemas.openxmlformats.org/officeDocument/2006/relationships/hyperlink" Target="https://en.wikipedia.org/wiki/National_Association_of_the_Deaf_(United_States)" TargetMode="Externa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en.wikipedia.org/wiki/Polio" TargetMode="External"/><Relationship Id="rId4" Type="http://schemas.openxmlformats.org/officeDocument/2006/relationships/hyperlink" Target="https://en.wikipedia.org/wiki/Crutches" TargetMode="External"/><Relationship Id="rId5" Type="http://schemas.openxmlformats.org/officeDocument/2006/relationships/hyperlink" Target="https://en.wikipedia.org/wiki/Itzhak_Perlman%23cite_note-5" TargetMode="External"/><Relationship Id="rId6" Type="http://schemas.openxmlformats.org/officeDocument/2006/relationships/hyperlink" Target="https://en.wikipedia.org/wiki/Child_prodigy" TargetMode="External"/><Relationship Id="rId7" Type="http://schemas.openxmlformats.org/officeDocument/2006/relationships/hyperlink" Target="https://en.wikipedia.org/wiki/Stevie_Wonder%23cite_note-introtoStevie-2" TargetMode="External"/><Relationship Id="rId8" Type="http://schemas.openxmlformats.org/officeDocument/2006/relationships/hyperlink" Target="https://en.wikipedia.org/wiki/Motown" TargetMode="External"/><Relationship Id="rId9" Type="http://schemas.openxmlformats.org/officeDocument/2006/relationships/hyperlink" Target="https://en.wikipedia.org/wiki/Stevie_Wonder%23cite_note-incubator-3" TargetMode="External"/><Relationship Id="rId10" Type="http://schemas.openxmlformats.org/officeDocument/2006/relationships/hyperlink" Target="https://en.wikipedia.org/wiki/Def_Leppard" TargetMode="External"/><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1.xml.rels><?xml version="1.0" encoding="UTF-8" standalone="yes"?>
<Relationships xmlns="http://schemas.openxmlformats.org/package/2006/relationships"><Relationship Id="rId9" Type="http://schemas.openxmlformats.org/officeDocument/2006/relationships/hyperlink" Target="https://en.wikipedia.org/wiki/Tony_Award" TargetMode="External"/><Relationship Id="rId20" Type="http://schemas.openxmlformats.org/officeDocument/2006/relationships/hyperlink" Target="https://en.wikipedia.org/wiki/The_Public_Theater" TargetMode="External"/><Relationship Id="rId21" Type="http://schemas.openxmlformats.org/officeDocument/2006/relationships/hyperlink" Target="https://en.wikipedia.org/wiki/Thomas_Kail" TargetMode="External"/><Relationship Id="rId22" Type="http://schemas.openxmlformats.org/officeDocument/2006/relationships/hyperlink" Target="https://en.wikipedia.org/wiki/Lin-Manuel_Miranda%23cite_note-9" TargetMode="External"/><Relationship Id="rId23" Type="http://schemas.openxmlformats.org/officeDocument/2006/relationships/hyperlink" Target="https://en.wikipedia.org/wiki/Lin-Manuel_Miranda%23cite_note-10" TargetMode="External"/><Relationship Id="rId24" Type="http://schemas.openxmlformats.org/officeDocument/2006/relationships/hyperlink" Target="https://en.wikipedia.org/wiki/Lin-Manuel_Miranda%23cite_note-11" TargetMode="External"/><Relationship Id="rId10" Type="http://schemas.openxmlformats.org/officeDocument/2006/relationships/hyperlink" Target="https://en.wikipedia.org/wiki/Grammy_Award" TargetMode="External"/><Relationship Id="rId11" Type="http://schemas.openxmlformats.org/officeDocument/2006/relationships/hyperlink" Target="https://en.wikipedia.org/wiki/Richard_Rodgers_Theatre" TargetMode="External"/><Relationship Id="rId12" Type="http://schemas.openxmlformats.org/officeDocument/2006/relationships/hyperlink" Target="https://en.wikipedia.org/wiki/Hip_hop" TargetMode="External"/><Relationship Id="rId13" Type="http://schemas.openxmlformats.org/officeDocument/2006/relationships/hyperlink" Target="https://en.wikipedia.org/wiki/Alexander_Hamilton" TargetMode="External"/><Relationship Id="rId14" Type="http://schemas.openxmlformats.org/officeDocument/2006/relationships/hyperlink" Target="https://en.wikipedia.org/wiki/Lin-Manuel_Miranda%23cite_note-7" TargetMode="External"/><Relationship Id="rId15" Type="http://schemas.openxmlformats.org/officeDocument/2006/relationships/hyperlink" Target="https://en.wikipedia.org/wiki/Aaron_Burr" TargetMode="External"/><Relationship Id="rId16" Type="http://schemas.openxmlformats.org/officeDocument/2006/relationships/hyperlink" Target="https://en.wikipedia.org/wiki/Alex_Lacamoire" TargetMode="External"/><Relationship Id="rId17" Type="http://schemas.openxmlformats.org/officeDocument/2006/relationships/hyperlink" Target="https://en.wikipedia.org/wiki/Lin-Manuel_Miranda%23cite_note-8" TargetMode="External"/><Relationship Id="rId18" Type="http://schemas.openxmlformats.org/officeDocument/2006/relationships/hyperlink" Target="https://en.wikipedia.org/wiki/Hamilton_(musical)" TargetMode="External"/><Relationship Id="rId19" Type="http://schemas.openxmlformats.org/officeDocument/2006/relationships/hyperlink" Target="https://en.wikipedia.org/wiki/Off-Broadway" TargetMode="External"/><Relationship Id="rId1" Type="http://schemas.openxmlformats.org/officeDocument/2006/relationships/notesMaster" Target="../notesMasters/notesMaster1.xml"/><Relationship Id="rId2" Type="http://schemas.openxmlformats.org/officeDocument/2006/relationships/slide" Target="../slides/slide49.xml"/><Relationship Id="rId3" Type="http://schemas.openxmlformats.org/officeDocument/2006/relationships/hyperlink" Target="https://en.wikipedia.org/wiki/Composer" TargetMode="External"/><Relationship Id="rId4" Type="http://schemas.openxmlformats.org/officeDocument/2006/relationships/hyperlink" Target="https://en.wikipedia.org/wiki/Rapper" TargetMode="External"/><Relationship Id="rId5" Type="http://schemas.openxmlformats.org/officeDocument/2006/relationships/hyperlink" Target="https://en.wikipedia.org/wiki/Lyricist" TargetMode="External"/><Relationship Id="rId6" Type="http://schemas.openxmlformats.org/officeDocument/2006/relationships/hyperlink" Target="https://en.wikipedia.org/wiki/Broadway_theatre" TargetMode="External"/><Relationship Id="rId7" Type="http://schemas.openxmlformats.org/officeDocument/2006/relationships/hyperlink" Target="https://en.wikipedia.org/wiki/Musical_theater" TargetMode="External"/><Relationship Id="rId8" Type="http://schemas.openxmlformats.org/officeDocument/2006/relationships/hyperlink" Target="https://en.wikipedia.org/wiki/In_the_Heights_(musical)" TargetMode="Externa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solidFill>
            <a:srgbClr val="FFFFFF"/>
          </a:solidFill>
          <a:ln/>
        </p:spPr>
      </p:sp>
      <p:sp>
        <p:nvSpPr>
          <p:cNvPr id="16386"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endParaRPr lang="en-US" sz="1600" dirty="0">
              <a:solidFill>
                <a:srgbClr val="CB2718"/>
              </a:solidFill>
              <a:latin typeface="Times" charset="0"/>
              <a:ea typeface="MS PGothic"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ChangeArrowheads="1" noTextEdit="1"/>
          </p:cNvSpPr>
          <p:nvPr>
            <p:ph type="sldImg"/>
          </p:nvPr>
        </p:nvSpPr>
        <p:spPr>
          <a:ln/>
        </p:spPr>
      </p:sp>
      <p:sp>
        <p:nvSpPr>
          <p:cNvPr id="3891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MS PGothic" charset="0"/>
              </a:rPr>
              <a:t>The staff development in this district is exceptional thanks to the leadership of the staff development chairs and your input!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a:ln/>
        </p:spPr>
      </p:sp>
      <p:sp>
        <p:nvSpPr>
          <p:cNvPr id="348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MS PGothic" charset="0"/>
              </a:rPr>
              <a:t>Let’s see who’s here…</a:t>
            </a: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30E08C01-2106-2346-99C8-F2D9F5DB9346}" type="slidenum">
              <a:rPr lang="en-US" sz="1200" smtClean="0"/>
              <a:pPr>
                <a:defRPr/>
              </a:pPr>
              <a:t>13</a:t>
            </a:fld>
            <a:endParaRPr lang="en-US" sz="120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a:ln/>
        </p:spPr>
      </p:sp>
      <p:sp>
        <p:nvSpPr>
          <p:cNvPr id="348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Times" charset="0"/>
                <a:ea typeface="MS PGothic" charset="0"/>
              </a:rPr>
              <a:t>Together</a:t>
            </a:r>
            <a:r>
              <a:rPr lang="en-US" baseline="0" dirty="0" smtClean="0">
                <a:latin typeface="Times" charset="0"/>
                <a:ea typeface="MS PGothic" charset="0"/>
              </a:rPr>
              <a:t> – we can create – simple </a:t>
            </a:r>
            <a:endParaRPr lang="en-US" dirty="0">
              <a:latin typeface="Times" charset="0"/>
              <a:ea typeface="MS PGothic" charset="0"/>
            </a:endParaRP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30E08C01-2106-2346-99C8-F2D9F5DB9346}" type="slidenum">
              <a:rPr lang="en-US" sz="1200" smtClean="0"/>
              <a:pPr>
                <a:defRPr/>
              </a:pPr>
              <a:t>14</a:t>
            </a:fld>
            <a:endParaRPr lang="en-US" sz="120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students reach their full potential</a:t>
            </a:r>
          </a:p>
          <a:p>
            <a:r>
              <a:rPr lang="en-US" dirty="0" smtClean="0"/>
              <a:t>Provide</a:t>
            </a:r>
            <a:r>
              <a:rPr lang="en-US" baseline="0" dirty="0" smtClean="0"/>
              <a:t> a relevant &amp; engaging education – graduate students who are collaborative, creative, effective communicators, and critical thinkers</a:t>
            </a:r>
          </a:p>
          <a:p>
            <a:r>
              <a:rPr lang="en-US" baseline="0" dirty="0" smtClean="0"/>
              <a:t>By 2020 – graduate 95% ready for productive citizenship as well as higher education or </a:t>
            </a:r>
            <a:r>
              <a:rPr lang="en-US" baseline="0" dirty="0" smtClean="0"/>
              <a:t>career</a:t>
            </a:r>
          </a:p>
          <a:p>
            <a:r>
              <a:rPr lang="en-US" baseline="0" dirty="0" smtClean="0"/>
              <a:t>Provide a dynamic curriculum that </a:t>
            </a:r>
            <a:endParaRPr lang="en-US" dirty="0"/>
          </a:p>
        </p:txBody>
      </p:sp>
      <p:sp>
        <p:nvSpPr>
          <p:cNvPr id="4" name="Slide Number Placeholder 3"/>
          <p:cNvSpPr>
            <a:spLocks noGrp="1"/>
          </p:cNvSpPr>
          <p:nvPr>
            <p:ph type="sldNum" sz="quarter" idx="10"/>
          </p:nvPr>
        </p:nvSpPr>
        <p:spPr/>
        <p:txBody>
          <a:bodyPr/>
          <a:lstStyle/>
          <a:p>
            <a:fld id="{8F4A4ED0-14E1-4B6E-A674-0D2DE8C2E88A}" type="slidenum">
              <a:rPr lang="en-US" smtClean="0"/>
              <a:t>15</a:t>
            </a:fld>
            <a:endParaRPr lang="en-US"/>
          </a:p>
        </p:txBody>
      </p:sp>
    </p:spTree>
    <p:extLst>
      <p:ext uri="{BB962C8B-B14F-4D97-AF65-F5344CB8AC3E}">
        <p14:creationId xmlns:p14="http://schemas.microsoft.com/office/powerpoint/2010/main" val="24340497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may seem like just</a:t>
            </a:r>
            <a:r>
              <a:rPr lang="en-US" baseline="0" dirty="0" smtClean="0"/>
              <a:t> another plan … but I’m excited to share that this one has been crafted carefully with input from community stakeholders as well as teachers.  One way that the arts have already seen a positive result comes as a function of the Learning &amp; Teacher Objective …</a:t>
            </a:r>
          </a:p>
          <a:p>
            <a:r>
              <a:rPr lang="en-US" baseline="0" dirty="0" smtClean="0"/>
              <a:t>Additional positions in the arts in middle schools that don’t earn sufficient months to have a full complement of arts teachers help address gaps – so we have a new drama teacher @ Reedy Creek Middle and a new visual art teacher @ West Cary.</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16</a:t>
            </a:fld>
            <a:endParaRPr lang="en-US"/>
          </a:p>
        </p:txBody>
      </p:sp>
    </p:spTree>
    <p:extLst>
      <p:ext uri="{BB962C8B-B14F-4D97-AF65-F5344CB8AC3E}">
        <p14:creationId xmlns:p14="http://schemas.microsoft.com/office/powerpoint/2010/main" val="3199209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17</a:t>
            </a:fld>
            <a:endParaRPr lang="en-US"/>
          </a:p>
        </p:txBody>
      </p:sp>
    </p:spTree>
    <p:extLst>
      <p:ext uri="{BB962C8B-B14F-4D97-AF65-F5344CB8AC3E}">
        <p14:creationId xmlns:p14="http://schemas.microsoft.com/office/powerpoint/2010/main" val="3729279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2"/>
          <p:cNvSpPr>
            <a:spLocks noGrp="1" noRot="1" noChangeAspect="1" noChangeArrowheads="1" noTextEdit="1"/>
          </p:cNvSpPr>
          <p:nvPr>
            <p:ph type="sldImg"/>
          </p:nvPr>
        </p:nvSpPr>
        <p:spPr>
          <a:solidFill>
            <a:srgbClr val="FFFFFF"/>
          </a:solidFill>
          <a:ln/>
        </p:spPr>
      </p:sp>
      <p:sp>
        <p:nvSpPr>
          <p:cNvPr id="138242" name="Rectangle 3"/>
          <p:cNvSpPr>
            <a:spLocks noGrp="1" noChangeArrowheads="1"/>
          </p:cNvSpPr>
          <p:nvPr>
            <p:ph type="body" idx="1"/>
          </p:nvPr>
        </p:nvSpPr>
        <p:spPr>
          <a:solidFill>
            <a:srgbClr val="FFFFFF"/>
          </a:solidFill>
          <a:ln>
            <a:solidFill>
              <a:srgbClr val="000000"/>
            </a:solidFill>
          </a:ln>
        </p:spPr>
        <p:txBody>
          <a:bodyPr/>
          <a:lstStyle/>
          <a:p>
            <a:r>
              <a:rPr lang="en-US" sz="1600">
                <a:latin typeface="Times" charset="0"/>
                <a:ea typeface="MS PGothic" charset="0"/>
              </a:rPr>
              <a:t>Our meeting today is intended to inform, encourage, and inspire you as well as give you an opportunity to share your insights and strategies</a:t>
            </a:r>
          </a:p>
          <a:p>
            <a:r>
              <a:rPr lang="en-US" sz="1600">
                <a:latin typeface="Times" charset="0"/>
                <a:ea typeface="MS PGothic" charset="0"/>
              </a:rPr>
              <a:t>But I want to keep coming back to you as arts educators - because you make a difference for every child that comes into your classroom and some that are influenced by you  from a distance.  The future of the arts lies within your power - decision-makers who do away with the arts are those who did not have a positive experience with the arts as a young person - it was either negative or non-existent. </a:t>
            </a:r>
          </a:p>
          <a:p>
            <a:endParaRPr lang="en-US" sz="1600">
              <a:latin typeface="Times" charset="0"/>
              <a:ea typeface="MS PGothic" charset="0"/>
            </a:endParaRPr>
          </a:p>
          <a:p>
            <a:r>
              <a:rPr lang="en-US" sz="1600">
                <a:latin typeface="Times" charset="0"/>
                <a:ea typeface="MS PGothic" charset="0"/>
              </a:rPr>
              <a:t>We have a great future with our Superintendent – administrative leadership and school board - but we need to ramp up our expectations &amp; our performance!</a:t>
            </a:r>
          </a:p>
          <a:p>
            <a:r>
              <a:rPr lang="en-US" sz="1600">
                <a:latin typeface="Times" charset="0"/>
                <a:ea typeface="MS PGothic" charset="0"/>
              </a:rPr>
              <a:t>Contribute to artwork in Central Office… Performances @ Events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noTextEdit="1"/>
          </p:cNvSpPr>
          <p:nvPr>
            <p:ph type="sldImg"/>
          </p:nvPr>
        </p:nvSpPr>
        <p:spPr>
          <a:ln/>
        </p:spPr>
      </p:sp>
      <p:sp>
        <p:nvSpPr>
          <p:cNvPr id="14029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MS PGothic" charset="0"/>
              </a:rPr>
              <a:t>Harry Wong in the 1</a:t>
            </a:r>
            <a:r>
              <a:rPr lang="en-US" baseline="30000">
                <a:latin typeface="Times" charset="0"/>
                <a:ea typeface="MS PGothic" charset="0"/>
              </a:rPr>
              <a:t>st</a:t>
            </a:r>
            <a:r>
              <a:rPr lang="en-US">
                <a:latin typeface="Times" charset="0"/>
                <a:ea typeface="MS PGothic" charset="0"/>
              </a:rPr>
              <a:t> days of school suggests that an effective teacher has a discipline plan that does not degrade students – where the teacher makes good eye contact and enforces expectations consistently.  </a:t>
            </a:r>
          </a:p>
          <a:p>
            <a:r>
              <a:rPr lang="en-US">
                <a:latin typeface="Times" charset="0"/>
                <a:ea typeface="MS PGothic" charset="0"/>
              </a:rPr>
              <a:t>Remember to establish and communicate expectations on the 1</a:t>
            </a:r>
            <a:r>
              <a:rPr lang="en-US" baseline="30000">
                <a:latin typeface="Times" charset="0"/>
                <a:ea typeface="MS PGothic" charset="0"/>
              </a:rPr>
              <a:t>st</a:t>
            </a:r>
            <a:r>
              <a:rPr lang="en-US">
                <a:latin typeface="Times" charset="0"/>
                <a:ea typeface="MS PGothic" charset="0"/>
              </a:rPr>
              <a:t> day – behave – be safe - follow procedures</a:t>
            </a:r>
          </a:p>
          <a:p>
            <a:r>
              <a:rPr lang="en-US">
                <a:latin typeface="Times" charset="0"/>
                <a:ea typeface="MS PGothic" charset="0"/>
              </a:rPr>
              <a:t>We have procedures in everyday life – Traffic Signal – On the Airplane … Procedures allow us to function in an acceptable and organized manner – they don’t stifle our creativity – they unlock it!</a:t>
            </a:r>
          </a:p>
          <a:p>
            <a:endParaRPr lang="en-US">
              <a:latin typeface="Times" charset="0"/>
              <a:ea typeface="MS PGothic" charset="0"/>
            </a:endParaRPr>
          </a:p>
          <a:p>
            <a:r>
              <a:rPr lang="en-US">
                <a:latin typeface="Times" charset="0"/>
                <a:ea typeface="MS PGothic" charset="0"/>
              </a:rPr>
              <a:t>Work within your school environment – check with your content colleagues around the district if you need some ideas on classroom management – write down the procedures – discuss them with your administration – then take time in class to EXPLAIN … DEMONSTRATE … REHEARSE … REINFORCE – BE CONSISTENT</a:t>
            </a:r>
          </a:p>
          <a:p>
            <a:endParaRPr lang="en-US">
              <a:latin typeface="Times" charset="0"/>
              <a:ea typeface="MS PGothic" charset="0"/>
            </a:endParaRPr>
          </a:p>
          <a:p>
            <a:r>
              <a:rPr lang="en-US">
                <a:latin typeface="Times" charset="0"/>
                <a:ea typeface="MS PGothic" charset="0"/>
              </a:rPr>
              <a:t>This will be particularly important as you determine how best to provide feedback on artistic behaviors</a:t>
            </a: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B0B1F109-F037-E34F-9F91-4E8ABF48274E}" type="slidenum">
              <a:rPr lang="en-US" sz="1200" smtClean="0"/>
              <a:pPr>
                <a:defRPr/>
              </a:pPr>
              <a:t>19</a:t>
            </a:fld>
            <a:endParaRPr lang="en-US" sz="120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Grp="1" noRot="1" noChangeAspect="1" noChangeArrowheads="1" noTextEdit="1"/>
          </p:cNvSpPr>
          <p:nvPr>
            <p:ph type="sldImg"/>
          </p:nvPr>
        </p:nvSpPr>
        <p:spPr>
          <a:solidFill>
            <a:srgbClr val="FFFFFF"/>
          </a:solidFill>
          <a:ln/>
        </p:spPr>
      </p:sp>
      <p:sp>
        <p:nvSpPr>
          <p:cNvPr id="142338"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endParaRPr lang="en-US" sz="1600">
              <a:latin typeface="Times" charset="0"/>
              <a:ea typeface="MS PGothic"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 a moment – think about your classroom – your instructional practice – the choices you make</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21</a:t>
            </a:fld>
            <a:endParaRPr lang="en-US"/>
          </a:p>
        </p:txBody>
      </p:sp>
    </p:spTree>
    <p:extLst>
      <p:ext uri="{BB962C8B-B14F-4D97-AF65-F5344CB8AC3E}">
        <p14:creationId xmlns:p14="http://schemas.microsoft.com/office/powerpoint/2010/main" val="1283058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3</a:t>
            </a:fld>
            <a:endParaRPr lang="en-US"/>
          </a:p>
        </p:txBody>
      </p:sp>
    </p:spTree>
    <p:extLst>
      <p:ext uri="{BB962C8B-B14F-4D97-AF65-F5344CB8AC3E}">
        <p14:creationId xmlns:p14="http://schemas.microsoft.com/office/powerpoint/2010/main" val="29628525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FLH</a:t>
            </a:r>
            <a:r>
              <a:rPr lang="en-US" baseline="0" dirty="0" smtClean="0"/>
              <a:t> - </a:t>
            </a:r>
            <a:r>
              <a:rPr lang="en-US" dirty="0" smtClean="0"/>
              <a:t>The</a:t>
            </a:r>
            <a:r>
              <a:rPr lang="en-US" baseline="0" dirty="0" smtClean="0"/>
              <a:t> 1</a:t>
            </a:r>
            <a:r>
              <a:rPr lang="en-US" baseline="30000" dirty="0" smtClean="0"/>
              <a:t>st</a:t>
            </a:r>
            <a:r>
              <a:rPr lang="en-US" baseline="0" dirty="0" smtClean="0"/>
              <a:t> of the 4 C’s we’ll study are best represented through a very famous movie – let’s take a look</a:t>
            </a:r>
          </a:p>
          <a:p>
            <a:endParaRPr lang="en-US" baseline="0" dirty="0" smtClean="0"/>
          </a:p>
          <a:p>
            <a:r>
              <a:rPr lang="en-US" baseline="0" dirty="0" smtClean="0"/>
              <a:t>Watch Video – can you think of a time in your classroom where you’re asking students to solve problem with limited resources?  Does someone have an example they’d be willing to share??</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22</a:t>
            </a:fld>
            <a:endParaRPr lang="en-US"/>
          </a:p>
        </p:txBody>
      </p:sp>
    </p:spTree>
    <p:extLst>
      <p:ext uri="{BB962C8B-B14F-4D97-AF65-F5344CB8AC3E}">
        <p14:creationId xmlns:p14="http://schemas.microsoft.com/office/powerpoint/2010/main" val="3704438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FLH - Picasso &amp; Van Gogh both had something to say about creativity.  Reflect</a:t>
            </a:r>
            <a:r>
              <a:rPr lang="en-US" baseline="0" dirty="0" smtClean="0"/>
              <a:t> on these two quotes – select the one that resonates with you and turn to your neighbor and share your thoughts</a:t>
            </a:r>
          </a:p>
          <a:p>
            <a:endParaRPr lang="en-US" baseline="0" dirty="0" smtClean="0"/>
          </a:p>
          <a:p>
            <a:r>
              <a:rPr lang="en-US" baseline="0" dirty="0" smtClean="0"/>
              <a:t>Did anyone hear something from your neighbor that you’d like to share?</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23</a:t>
            </a:fld>
            <a:endParaRPr lang="en-US"/>
          </a:p>
        </p:txBody>
      </p:sp>
    </p:spTree>
    <p:extLst>
      <p:ext uri="{BB962C8B-B14F-4D97-AF65-F5344CB8AC3E}">
        <p14:creationId xmlns:p14="http://schemas.microsoft.com/office/powerpoint/2010/main" val="37241419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FLH - So what’s your working definition of creativity?  Is it something like this</a:t>
            </a:r>
            <a:r>
              <a:rPr lang="en-US" baseline="0" dirty="0" smtClean="0"/>
              <a:t> – transcending traditional thought to generate something new?</a:t>
            </a:r>
          </a:p>
          <a:p>
            <a:r>
              <a:rPr lang="en-US" baseline="0" dirty="0" smtClean="0"/>
              <a:t>Think about what you do in your classroom that fosters an environment where creativity can blossom – let’s hear some of your thoughts…</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24</a:t>
            </a:fld>
            <a:endParaRPr lang="en-US"/>
          </a:p>
        </p:txBody>
      </p:sp>
    </p:spTree>
    <p:extLst>
      <p:ext uri="{BB962C8B-B14F-4D97-AF65-F5344CB8AC3E}">
        <p14:creationId xmlns:p14="http://schemas.microsoft.com/office/powerpoint/2010/main" val="1766780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EGD – The next of the 4 c’s is collaboration – let’s take a look at this video – look for the lessons within</a:t>
            </a:r>
            <a:r>
              <a:rPr lang="en-US" baseline="0" dirty="0" smtClean="0"/>
              <a:t> the story…</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25</a:t>
            </a:fld>
            <a:endParaRPr lang="en-US"/>
          </a:p>
        </p:txBody>
      </p:sp>
    </p:spTree>
    <p:extLst>
      <p:ext uri="{BB962C8B-B14F-4D97-AF65-F5344CB8AC3E}">
        <p14:creationId xmlns:p14="http://schemas.microsoft.com/office/powerpoint/2010/main" val="29550996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EGD – Debrief the video – ask these questions</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26</a:t>
            </a:fld>
            <a:endParaRPr lang="en-US"/>
          </a:p>
        </p:txBody>
      </p:sp>
    </p:spTree>
    <p:extLst>
      <p:ext uri="{BB962C8B-B14F-4D97-AF65-F5344CB8AC3E}">
        <p14:creationId xmlns:p14="http://schemas.microsoft.com/office/powerpoint/2010/main" val="22291364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FLH –</a:t>
            </a:r>
            <a:r>
              <a:rPr lang="en-US" baseline="0" dirty="0" smtClean="0"/>
              <a:t> Here’s a video from </a:t>
            </a:r>
            <a:r>
              <a:rPr lang="en-US" baseline="0" dirty="0" err="1" smtClean="0"/>
              <a:t>ProCon.Org</a:t>
            </a:r>
            <a:r>
              <a:rPr lang="en-US" baseline="0" dirty="0" smtClean="0"/>
              <a:t> that provides some of the key elements to critical thinking</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27</a:t>
            </a:fld>
            <a:endParaRPr lang="en-US"/>
          </a:p>
        </p:txBody>
      </p:sp>
    </p:spTree>
    <p:extLst>
      <p:ext uri="{BB962C8B-B14F-4D97-AF65-F5344CB8AC3E}">
        <p14:creationId xmlns:p14="http://schemas.microsoft.com/office/powerpoint/2010/main" val="21999023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FLH – take a look at this graphic and share with your neighbor</a:t>
            </a:r>
            <a:r>
              <a:rPr lang="en-US" baseline="0" dirty="0" smtClean="0"/>
              <a:t> how you incorporate critical thinking in your classroom each day</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28</a:t>
            </a:fld>
            <a:endParaRPr lang="en-US"/>
          </a:p>
        </p:txBody>
      </p:sp>
    </p:spTree>
    <p:extLst>
      <p:ext uri="{BB962C8B-B14F-4D97-AF65-F5344CB8AC3E}">
        <p14:creationId xmlns:p14="http://schemas.microsoft.com/office/powerpoint/2010/main" val="5635975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EGD – our final ‘C’ is communication</a:t>
            </a:r>
            <a:r>
              <a:rPr lang="en-US" baseline="0" dirty="0" smtClean="0"/>
              <a:t> - let’s take a look </a:t>
            </a: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29</a:t>
            </a:fld>
            <a:endParaRPr lang="en-US"/>
          </a:p>
        </p:txBody>
      </p:sp>
    </p:spTree>
    <p:extLst>
      <p:ext uri="{BB962C8B-B14F-4D97-AF65-F5344CB8AC3E}">
        <p14:creationId xmlns:p14="http://schemas.microsoft.com/office/powerpoint/2010/main" val="15331323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EGD – how</a:t>
            </a:r>
            <a:r>
              <a:rPr lang="en-US" baseline="0" dirty="0" smtClean="0"/>
              <a:t> does this video clip deal with communication??</a:t>
            </a:r>
          </a:p>
          <a:p>
            <a:r>
              <a:rPr lang="en-US" baseline="0" dirty="0" smtClean="0"/>
              <a:t>Think about what you do in your classroom to encourage effective communication </a:t>
            </a:r>
          </a:p>
          <a:p>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30</a:t>
            </a:fld>
            <a:endParaRPr lang="en-US"/>
          </a:p>
        </p:txBody>
      </p:sp>
    </p:spTree>
    <p:extLst>
      <p:ext uri="{BB962C8B-B14F-4D97-AF65-F5344CB8AC3E}">
        <p14:creationId xmlns:p14="http://schemas.microsoft.com/office/powerpoint/2010/main" val="32106222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FLH - Earlier today you got an opportunity to hear from some middle school students about the 4c’s.  You know that the arts</a:t>
            </a:r>
            <a:r>
              <a:rPr lang="en-US" baseline="0" dirty="0" smtClean="0"/>
              <a:t> are a perfect place for students to learn these skills – authentically – When you return to your school if you want to access the video clips that reinforce these specific elements the links will be available to you – but for now – reflect on one specific C that you’ll work on in the 1</a:t>
            </a:r>
            <a:r>
              <a:rPr lang="en-US" baseline="30000" dirty="0" smtClean="0"/>
              <a:t>st</a:t>
            </a:r>
            <a:r>
              <a:rPr lang="en-US" baseline="0" dirty="0" smtClean="0"/>
              <a:t> few weeks of school – (they are listed o</a:t>
            </a:r>
            <a:r>
              <a:rPr lang="en-US" dirty="0" smtClean="0"/>
              <a:t>n the back of your agenda) </a:t>
            </a:r>
            <a:r>
              <a:rPr lang="en-US" dirty="0" smtClean="0"/>
              <a:t>– </a:t>
            </a:r>
            <a:r>
              <a:rPr lang="en-US" dirty="0" smtClean="0"/>
              <a:t>jot down </a:t>
            </a:r>
            <a:r>
              <a:rPr lang="en-US" dirty="0" smtClean="0"/>
              <a:t>a word or 2 that captures</a:t>
            </a:r>
            <a:r>
              <a:rPr lang="en-US" baseline="0" dirty="0" smtClean="0"/>
              <a:t> what you’ll do  -  for example in theatre you might focus on diction exercises for warm-up to improve communication… </a:t>
            </a:r>
          </a:p>
          <a:p>
            <a:r>
              <a:rPr lang="en-US" baseline="0" dirty="0" smtClean="0"/>
              <a:t>Go to 4 corners of the room – find a partner &amp; share what you’ll </a:t>
            </a:r>
            <a:r>
              <a:rPr lang="en-US" baseline="0" dirty="0" smtClean="0"/>
              <a:t>do</a:t>
            </a:r>
          </a:p>
          <a:p>
            <a:r>
              <a:rPr lang="en-US" baseline="0" dirty="0" smtClean="0"/>
              <a:t>As you move back to your seats find one more person to share your idea with.</a:t>
            </a:r>
            <a:endParaRPr lang="en-US" baseline="0" dirty="0" smtClean="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31</a:t>
            </a:fld>
            <a:endParaRPr lang="en-US"/>
          </a:p>
        </p:txBody>
      </p:sp>
    </p:spTree>
    <p:extLst>
      <p:ext uri="{BB962C8B-B14F-4D97-AF65-F5344CB8AC3E}">
        <p14:creationId xmlns:p14="http://schemas.microsoft.com/office/powerpoint/2010/main" val="1533132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MS PGothic"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a:ln/>
        </p:spPr>
      </p:sp>
      <p:sp>
        <p:nvSpPr>
          <p:cNvPr id="4710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Times" charset="0"/>
                <a:ea typeface="MS PGothic" charset="0"/>
              </a:rPr>
              <a:t>Remember</a:t>
            </a:r>
            <a:r>
              <a:rPr lang="en-US" baseline="0" dirty="0" smtClean="0">
                <a:latin typeface="Times" charset="0"/>
                <a:ea typeface="MS PGothic" charset="0"/>
              </a:rPr>
              <a:t> these rules from last year’s training??  Well – they still hold!</a:t>
            </a:r>
            <a:endParaRPr lang="en-US" dirty="0">
              <a:latin typeface="Times" charset="0"/>
              <a:ea typeface="MS PGothic" charset="0"/>
            </a:endParaRPr>
          </a:p>
          <a:p>
            <a:endParaRPr lang="en-US" dirty="0">
              <a:latin typeface="Times" charset="0"/>
              <a:ea typeface="MS PGothic" charset="0"/>
            </a:endParaRP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95A40705-971F-3D46-9870-A401B9BC86A0}" type="slidenum">
              <a:rPr lang="en-US" sz="1200" smtClean="0"/>
              <a:pPr>
                <a:defRPr/>
              </a:pPr>
              <a:t>32</a:t>
            </a:fld>
            <a:endParaRPr lang="en-US" sz="120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1201" name="Shape 374"/>
          <p:cNvSpPr>
            <a:spLocks noGrp="1"/>
          </p:cNvSpPr>
          <p:nvPr>
            <p:ph type="body" idx="1"/>
          </p:nvPr>
        </p:nvSpPr>
        <p:spPr>
          <a:xfrm>
            <a:off x="701675" y="4387850"/>
            <a:ext cx="5607050" cy="41560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r>
              <a:rPr lang="en-US" sz="800" dirty="0" smtClean="0">
                <a:solidFill>
                  <a:srgbClr val="000000"/>
                </a:solidFill>
                <a:latin typeface="Calibri" charset="0"/>
                <a:ea typeface="MS PGothic" charset="0"/>
                <a:sym typeface="Arial" charset="0"/>
              </a:rPr>
              <a:t>Here’s a reminder of the process</a:t>
            </a:r>
            <a:endParaRPr lang="en-US" sz="800" dirty="0">
              <a:solidFill>
                <a:srgbClr val="000000"/>
              </a:solidFill>
              <a:latin typeface="Calibri" charset="0"/>
              <a:ea typeface="MS PGothic" charset="0"/>
              <a:sym typeface="Arial" charset="0"/>
            </a:endParaRPr>
          </a:p>
          <a:p>
            <a:pPr eaLnBrk="1" hangingPunct="1">
              <a:spcBef>
                <a:spcPct val="0"/>
              </a:spcBef>
            </a:pPr>
            <a:endParaRPr lang="en-US" dirty="0">
              <a:latin typeface="Times" charset="0"/>
              <a:ea typeface="MS PGothic" charset="0"/>
            </a:endParaRPr>
          </a:p>
        </p:txBody>
      </p:sp>
      <p:sp>
        <p:nvSpPr>
          <p:cNvPr id="51202" name="Shape 375"/>
          <p:cNvSpPr>
            <a:spLocks noGrp="1" noRot="1" noChangeAspect="1" noTextEdit="1"/>
          </p:cNvSpPr>
          <p:nvPr>
            <p:ph type="sldImg" idx="2"/>
          </p:nvPr>
        </p:nvSpPr>
        <p:spPr>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round/>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Deadline for teachers to submit their Evidence Collections to the ASW Online Platform was Friday, June 19 at 5:00 p.m. After the deadline, the Online Platform was closed and teachers were unable to make any additional changes or submit their Evidence Collections. </a:t>
            </a:r>
          </a:p>
          <a:p>
            <a:r>
              <a:rPr lang="en-US" sz="1200" dirty="0" smtClean="0"/>
              <a:t>NCDPI will collect information from districts on those teachers who were required to complete the ASW process. In the early fall, NCDPI will inform districts which teachers completed the ASW process and which teachers did not. Districts will need to communicate to NCDPI the reasons why teachers who were required to complete the process did not do so.</a:t>
            </a:r>
          </a:p>
          <a:p>
            <a:r>
              <a:rPr lang="en-US" sz="1200" dirty="0" smtClean="0"/>
              <a:t>This information will be shared with the State Board of Education.  The State Board of Education, at its discretion, will determine whether local education agencies (LEAs) will determine consequences for non-participation of eligible teachers, or whether the state will adopt policies regarding non-participation. Teachers who failed to complete the ASW process during the 2014-2015 school year will not receive a Standard 6 rating.  The 3-year Standard 6 calculation for these teachers will begin in the 2015-2016 school year.  </a:t>
            </a:r>
          </a:p>
          <a:p>
            <a:r>
              <a:rPr lang="en-US" sz="1200" dirty="0" smtClean="0"/>
              <a:t>If you have questions regarding Standard 6 or the ASW process, please email them to </a:t>
            </a:r>
            <a:r>
              <a:rPr lang="en-US" sz="1200" u="sng" dirty="0" smtClean="0">
                <a:hlinkClick r:id="rId3"/>
              </a:rPr>
              <a:t>educatoreffectiveness@dpi.nc.gov</a:t>
            </a:r>
            <a:r>
              <a:rPr lang="en-US" sz="1200" dirty="0" smtClean="0"/>
              <a:t>.</a:t>
            </a:r>
          </a:p>
          <a:p>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39</a:t>
            </a:fld>
            <a:endParaRPr lang="en-US"/>
          </a:p>
        </p:txBody>
      </p:sp>
    </p:spTree>
    <p:extLst>
      <p:ext uri="{BB962C8B-B14F-4D97-AF65-F5344CB8AC3E}">
        <p14:creationId xmlns:p14="http://schemas.microsoft.com/office/powerpoint/2010/main" val="16317433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0113" name="Shape 374"/>
          <p:cNvSpPr>
            <a:spLocks noGrp="1"/>
          </p:cNvSpPr>
          <p:nvPr>
            <p:ph type="body" idx="1"/>
          </p:nvPr>
        </p:nvSpPr>
        <p:spPr>
          <a:xfrm>
            <a:off x="701675" y="4387850"/>
            <a:ext cx="5607050" cy="41560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eaLnBrk="1" hangingPunct="1">
              <a:spcBef>
                <a:spcPct val="0"/>
              </a:spcBef>
            </a:pPr>
            <a:r>
              <a:rPr lang="en-US" dirty="0">
                <a:latin typeface="Calibri" charset="0"/>
                <a:ea typeface="MS PGothic" charset="0"/>
              </a:rPr>
              <a:t>In the full </a:t>
            </a:r>
            <a:r>
              <a:rPr lang="en-US" dirty="0" smtClean="0">
                <a:latin typeface="Calibri" charset="0"/>
                <a:ea typeface="MS PGothic" charset="0"/>
              </a:rPr>
              <a:t>implementation year</a:t>
            </a:r>
            <a:r>
              <a:rPr lang="en-US" dirty="0">
                <a:latin typeface="Calibri" charset="0"/>
                <a:ea typeface="MS PGothic" charset="0"/>
              </a:rPr>
              <a:t>, teachers who provide instruction in Visual Arts should choose one clarifying objective representing </a:t>
            </a:r>
            <a:r>
              <a:rPr lang="en-US" b="1" i="1" u="sng" dirty="0">
                <a:latin typeface="Calibri" charset="0"/>
                <a:ea typeface="MS PGothic" charset="0"/>
              </a:rPr>
              <a:t>each</a:t>
            </a:r>
            <a:r>
              <a:rPr lang="en-US" dirty="0">
                <a:latin typeface="Calibri" charset="0"/>
                <a:ea typeface="MS PGothic" charset="0"/>
              </a:rPr>
              <a:t> of the 3 strands of Visual Arts Education plus two additional objectives representing any of the Visual Arts strands.  These objectives should be used to compile 5 </a:t>
            </a:r>
            <a:r>
              <a:rPr lang="en-US" dirty="0" err="1">
                <a:latin typeface="Calibri" charset="0"/>
                <a:ea typeface="MS PGothic" charset="0"/>
              </a:rPr>
              <a:t>Timelapse</a:t>
            </a:r>
            <a:r>
              <a:rPr lang="en-US" dirty="0">
                <a:latin typeface="Calibri" charset="0"/>
                <a:ea typeface="MS PGothic" charset="0"/>
              </a:rPr>
              <a:t> Artifacts.  </a:t>
            </a:r>
          </a:p>
          <a:p>
            <a:endParaRPr lang="en-US" dirty="0">
              <a:solidFill>
                <a:srgbClr val="63554C"/>
              </a:solidFill>
              <a:latin typeface="Calibri" charset="0"/>
              <a:ea typeface="MS PGothic" charset="0"/>
            </a:endParaRPr>
          </a:p>
          <a:p>
            <a:pPr eaLnBrk="1" hangingPunct="1">
              <a:spcBef>
                <a:spcPct val="0"/>
              </a:spcBef>
            </a:pPr>
            <a:r>
              <a:rPr lang="en-US" dirty="0">
                <a:latin typeface="Calibri" charset="0"/>
                <a:ea typeface="MS PGothic" charset="0"/>
              </a:rPr>
              <a:t>One clarifying objective should be chosen from:</a:t>
            </a:r>
          </a:p>
          <a:p>
            <a:r>
              <a:rPr lang="en-US" dirty="0">
                <a:latin typeface="Calibri" charset="0"/>
                <a:ea typeface="MS PGothic" charset="0"/>
              </a:rPr>
              <a:t>Visual Literacy (V)</a:t>
            </a:r>
          </a:p>
          <a:p>
            <a:pPr>
              <a:spcBef>
                <a:spcPct val="0"/>
              </a:spcBef>
            </a:pPr>
            <a:endParaRPr lang="en-US" dirty="0">
              <a:latin typeface="Calibri" charset="0"/>
              <a:ea typeface="MS PGothic" charset="0"/>
            </a:endParaRPr>
          </a:p>
          <a:p>
            <a:pPr>
              <a:spcBef>
                <a:spcPct val="0"/>
              </a:spcBef>
            </a:pPr>
            <a:r>
              <a:rPr lang="en-US" dirty="0">
                <a:latin typeface="Calibri" charset="0"/>
                <a:ea typeface="MS PGothic" charset="0"/>
              </a:rPr>
              <a:t>One clarifying objective should be chosen from:</a:t>
            </a:r>
          </a:p>
          <a:p>
            <a:pPr>
              <a:spcBef>
                <a:spcPct val="0"/>
              </a:spcBef>
            </a:pPr>
            <a:r>
              <a:rPr lang="en-US" dirty="0">
                <a:latin typeface="Calibri" charset="0"/>
                <a:ea typeface="MS PGothic" charset="0"/>
              </a:rPr>
              <a:t>Contextual Relevancy (CX)</a:t>
            </a:r>
          </a:p>
          <a:p>
            <a:pPr>
              <a:spcBef>
                <a:spcPct val="0"/>
              </a:spcBef>
            </a:pPr>
            <a:endParaRPr lang="en-US" dirty="0">
              <a:latin typeface="Calibri" charset="0"/>
              <a:ea typeface="MS PGothic" charset="0"/>
            </a:endParaRPr>
          </a:p>
          <a:p>
            <a:pPr>
              <a:spcBef>
                <a:spcPct val="0"/>
              </a:spcBef>
            </a:pPr>
            <a:r>
              <a:rPr lang="en-US" dirty="0">
                <a:latin typeface="Calibri" charset="0"/>
                <a:ea typeface="MS PGothic" charset="0"/>
              </a:rPr>
              <a:t>One clarifying objective should be chosen from:</a:t>
            </a:r>
          </a:p>
          <a:p>
            <a:pPr eaLnBrk="1" hangingPunct="1">
              <a:spcBef>
                <a:spcPct val="0"/>
              </a:spcBef>
            </a:pPr>
            <a:r>
              <a:rPr lang="en-US" dirty="0">
                <a:latin typeface="Calibri" charset="0"/>
                <a:ea typeface="MS PGothic" charset="0"/>
              </a:rPr>
              <a:t>Critical Response (CR)</a:t>
            </a:r>
          </a:p>
          <a:p>
            <a:r>
              <a:rPr lang="en-US" dirty="0">
                <a:latin typeface="Calibri" charset="0"/>
                <a:ea typeface="MS PGothic" charset="0"/>
              </a:rPr>
              <a:t> </a:t>
            </a:r>
          </a:p>
          <a:p>
            <a:pPr eaLnBrk="1" hangingPunct="1">
              <a:spcBef>
                <a:spcPct val="0"/>
              </a:spcBef>
            </a:pPr>
            <a:r>
              <a:rPr lang="en-US" dirty="0">
                <a:latin typeface="Calibri" charset="0"/>
                <a:ea typeface="MS PGothic" charset="0"/>
              </a:rPr>
              <a:t>Two additional clarifying objectives should be chosen from any of the strands representing Theatre Arts:</a:t>
            </a:r>
          </a:p>
          <a:p>
            <a:r>
              <a:rPr lang="en-US" dirty="0">
                <a:latin typeface="Calibri" charset="0"/>
                <a:ea typeface="MS PGothic" charset="0"/>
              </a:rPr>
              <a:t>Visual Literacy (V), Contextual Relevancy (CX), Critical Response (CR)</a:t>
            </a:r>
          </a:p>
          <a:p>
            <a:endParaRPr lang="en-US" dirty="0">
              <a:latin typeface="Calibri" charset="0"/>
              <a:ea typeface="MS PGothic" charset="0"/>
            </a:endParaRPr>
          </a:p>
          <a:p>
            <a:pPr eaLnBrk="1" hangingPunct="1">
              <a:spcBef>
                <a:spcPct val="0"/>
              </a:spcBef>
            </a:pPr>
            <a:r>
              <a:rPr lang="en-US" dirty="0">
                <a:latin typeface="Calibri" charset="0"/>
                <a:ea typeface="MS PGothic" charset="0"/>
              </a:rPr>
              <a:t>For the purpose of the 2014 Pilot, only three clarifying objectives will be selected because there are just three </a:t>
            </a:r>
            <a:r>
              <a:rPr lang="en-US" dirty="0" err="1">
                <a:latin typeface="Calibri" charset="0"/>
                <a:ea typeface="MS PGothic" charset="0"/>
              </a:rPr>
              <a:t>Timelapse</a:t>
            </a:r>
            <a:r>
              <a:rPr lang="en-US" dirty="0">
                <a:latin typeface="Calibri" charset="0"/>
                <a:ea typeface="MS PGothic" charset="0"/>
              </a:rPr>
              <a:t> Artifacts.</a:t>
            </a:r>
          </a:p>
          <a:p>
            <a:pPr eaLnBrk="1" hangingPunct="1">
              <a:spcBef>
                <a:spcPct val="0"/>
              </a:spcBef>
            </a:pPr>
            <a:endParaRPr lang="en-US" dirty="0">
              <a:latin typeface="Calibri" charset="0"/>
              <a:ea typeface="MS PGothic" charset="0"/>
            </a:endParaRPr>
          </a:p>
          <a:p>
            <a:pPr eaLnBrk="1" hangingPunct="1">
              <a:spcBef>
                <a:spcPct val="0"/>
              </a:spcBef>
            </a:pPr>
            <a:r>
              <a:rPr lang="en-US" b="1" i="1" u="sng" dirty="0">
                <a:latin typeface="Calibri" charset="0"/>
                <a:ea typeface="MS PGothic" charset="0"/>
              </a:rPr>
              <a:t>CLICK</a:t>
            </a:r>
            <a:endParaRPr lang="en-US" dirty="0">
              <a:latin typeface="Times" charset="0"/>
              <a:ea typeface="MS PGothic" charset="0"/>
            </a:endParaRPr>
          </a:p>
        </p:txBody>
      </p:sp>
      <p:sp>
        <p:nvSpPr>
          <p:cNvPr id="90114" name="Shape 375"/>
          <p:cNvSpPr>
            <a:spLocks noGrp="1" noRot="1" noChangeAspect="1" noTextEdit="1"/>
          </p:cNvSpPr>
          <p:nvPr>
            <p:ph type="sldImg" idx="2"/>
          </p:nvPr>
        </p:nvSpPr>
        <p:spPr>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round/>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a:ln/>
        </p:spPr>
      </p:sp>
      <p:sp>
        <p:nvSpPr>
          <p:cNvPr id="1085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dirty="0">
              <a:latin typeface="Times" charset="0"/>
              <a:ea typeface="MS PGothic" charset="0"/>
            </a:endParaRPr>
          </a:p>
          <a:p>
            <a:pPr eaLnBrk="1" hangingPunct="1">
              <a:spcBef>
                <a:spcPct val="0"/>
              </a:spcBef>
            </a:pPr>
            <a:endParaRPr lang="en-US" sz="800" dirty="0">
              <a:latin typeface="Times" charset="0"/>
              <a:ea typeface="MS PGothic" charset="0"/>
            </a:endParaRPr>
          </a:p>
          <a:p>
            <a:endParaRPr lang="en-US" dirty="0">
              <a:latin typeface="Times" charset="0"/>
              <a:ea typeface="MS PGothic" charset="0"/>
            </a:endParaRPr>
          </a:p>
        </p:txBody>
      </p:sp>
      <p:sp>
        <p:nvSpPr>
          <p:cNvPr id="4" name="Slide Number Placeholder 3"/>
          <p:cNvSpPr>
            <a:spLocks noGrp="1"/>
          </p:cNvSpPr>
          <p:nvPr>
            <p:ph type="sldNum" sz="quarter" idx="5"/>
          </p:nvPr>
        </p:nvSpPr>
        <p:spPr/>
        <p:txBody>
          <a:bodyPr/>
          <a:lstStyle/>
          <a:p>
            <a:pPr>
              <a:defRPr/>
            </a:pPr>
            <a:endParaRPr lang="en-US">
              <a:solidFill>
                <a:prstClr val="black"/>
              </a:solidFill>
              <a:effectLst>
                <a:outerShdw blurRad="38100" dist="38100" dir="2700000" algn="tl">
                  <a:srgbClr val="C0C0C0"/>
                </a:outerShdw>
              </a:effectLst>
              <a:latin typeface="Calibri"/>
              <a:ea typeface="ＭＳ Ｐゴシック" pitchFamily="34" charset="-128"/>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noTextEdit="1"/>
          </p:cNvSpPr>
          <p:nvPr>
            <p:ph type="sldImg"/>
          </p:nvPr>
        </p:nvSpPr>
        <p:spPr>
          <a:ln/>
        </p:spPr>
      </p:sp>
      <p:sp>
        <p:nvSpPr>
          <p:cNvPr id="1177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Times" charset="0"/>
                <a:ea typeface="MS PGothic" charset="0"/>
              </a:rPr>
              <a:t>Take a moment to jot down the essence of your story </a:t>
            </a:r>
            <a:r>
              <a:rPr lang="en-US" dirty="0" smtClean="0">
                <a:latin typeface="Times" charset="0"/>
                <a:ea typeface="MS PGothic" charset="0"/>
              </a:rPr>
              <a:t>–</a:t>
            </a:r>
            <a:endParaRPr lang="en-US" dirty="0">
              <a:latin typeface="Times" charset="0"/>
              <a:ea typeface="MS PGothic" charset="0"/>
            </a:endParaRP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3E2C79CD-13D1-2E44-AA49-90166E7BEF2E}" type="slidenum">
              <a:rPr lang="en-US" sz="1200" smtClean="0"/>
              <a:pPr>
                <a:defRPr/>
              </a:pPr>
              <a:t>43</a:t>
            </a:fld>
            <a:endParaRPr lang="en-US" sz="120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a:ln/>
        </p:spPr>
      </p:sp>
      <p:sp>
        <p:nvSpPr>
          <p:cNvPr id="11981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Times" charset="0"/>
                <a:ea typeface="MS PGothic" charset="0"/>
              </a:rPr>
              <a:t>As </a:t>
            </a:r>
            <a:r>
              <a:rPr lang="en-US" dirty="0">
                <a:latin typeface="Times" charset="0"/>
                <a:ea typeface="MS PGothic" charset="0"/>
              </a:rPr>
              <a:t>you think about your own classroom – reflect on who is there – if you teach in an elementary school it is likely that everyone takes your class but what do you do to support each student so he/she has positive experiences – experiences that will lead them to continue to study and/or support the arts in the </a:t>
            </a:r>
            <a:r>
              <a:rPr lang="en-US" dirty="0" smtClean="0">
                <a:latin typeface="Times" charset="0"/>
                <a:ea typeface="MS PGothic" charset="0"/>
              </a:rPr>
              <a:t>future</a:t>
            </a:r>
            <a:r>
              <a:rPr lang="en-US" baseline="0" dirty="0" smtClean="0">
                <a:latin typeface="Times" charset="0"/>
                <a:ea typeface="MS PGothic" charset="0"/>
              </a:rPr>
              <a:t>.</a:t>
            </a:r>
            <a:endParaRPr lang="en-US" dirty="0">
              <a:latin typeface="Times" charset="0"/>
              <a:ea typeface="MS PGothic" charset="0"/>
            </a:endParaRPr>
          </a:p>
          <a:p>
            <a:r>
              <a:rPr lang="en-US" dirty="0">
                <a:latin typeface="Times" charset="0"/>
                <a:ea typeface="MS PGothic" charset="0"/>
              </a:rPr>
              <a:t>At the secondary level – who is missing from your classroom and why?  </a:t>
            </a:r>
          </a:p>
          <a:p>
            <a:pPr>
              <a:buFontTx/>
              <a:buChar char="•"/>
            </a:pPr>
            <a:r>
              <a:rPr lang="en-US" dirty="0">
                <a:latin typeface="Times" charset="0"/>
                <a:ea typeface="MS PGothic" charset="0"/>
              </a:rPr>
              <a:t>Is it economics?</a:t>
            </a:r>
          </a:p>
          <a:p>
            <a:pPr>
              <a:buFontTx/>
              <a:buChar char="•"/>
            </a:pPr>
            <a:r>
              <a:rPr lang="en-US" dirty="0">
                <a:latin typeface="Times" charset="0"/>
                <a:ea typeface="MS PGothic" charset="0"/>
              </a:rPr>
              <a:t>Is there a gender-bias (males in dance – female tuba players …)?</a:t>
            </a:r>
          </a:p>
          <a:p>
            <a:pPr>
              <a:buFontTx/>
              <a:buChar char="•"/>
            </a:pPr>
            <a:r>
              <a:rPr lang="en-US" dirty="0">
                <a:latin typeface="Times" charset="0"/>
                <a:ea typeface="MS PGothic" charset="0"/>
              </a:rPr>
              <a:t>Does remediation keep students from participating in your electives?</a:t>
            </a:r>
          </a:p>
          <a:p>
            <a:pPr>
              <a:buFontTx/>
              <a:buChar char="•"/>
            </a:pPr>
            <a:endParaRPr lang="en-US" dirty="0">
              <a:latin typeface="Times" charset="0"/>
              <a:ea typeface="MS PGothic" charset="0"/>
            </a:endParaRP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39664955-19A4-5145-B26B-62D6600E26BA}" type="slidenum">
              <a:rPr lang="en-US" sz="1200" smtClean="0"/>
              <a:pPr>
                <a:defRPr/>
              </a:pPr>
              <a:t>44</a:t>
            </a:fld>
            <a:endParaRPr lang="en-US" sz="120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07" charset="0"/>
                <a:ea typeface="MS PGothic" pitchFamily="34" charset="-128"/>
                <a:cs typeface="MS PGothic" charset="0"/>
              </a:rPr>
              <a:t>Marian</a:t>
            </a:r>
            <a:r>
              <a:rPr lang="en-US" sz="1200" kern="1200" baseline="0" dirty="0" smtClean="0">
                <a:solidFill>
                  <a:schemeClr val="tx1"/>
                </a:solidFill>
                <a:effectLst/>
                <a:latin typeface="Times" pitchFamily="-107" charset="0"/>
                <a:ea typeface="MS PGothic" pitchFamily="34" charset="-128"/>
                <a:cs typeface="MS PGothic" charset="0"/>
              </a:rPr>
              <a:t> </a:t>
            </a:r>
            <a:r>
              <a:rPr lang="en-US" sz="1200" kern="1200" dirty="0" smtClean="0">
                <a:solidFill>
                  <a:schemeClr val="tx1"/>
                </a:solidFill>
                <a:effectLst/>
                <a:latin typeface="Times" pitchFamily="-107" charset="0"/>
                <a:ea typeface="MS PGothic" pitchFamily="34" charset="-128"/>
                <a:cs typeface="MS PGothic" charset="0"/>
              </a:rPr>
              <a:t>Anderson became an important figure in the struggle for black artists to overcome racial prejudice in the United States during the mid-twentieth century. In 1939, the </a:t>
            </a:r>
            <a:r>
              <a:rPr lang="en-US" sz="1200" u="sng" kern="1200" dirty="0" smtClean="0">
                <a:solidFill>
                  <a:schemeClr val="tx1"/>
                </a:solidFill>
                <a:effectLst/>
                <a:latin typeface="Times" pitchFamily="-107" charset="0"/>
                <a:ea typeface="MS PGothic" pitchFamily="34" charset="-128"/>
                <a:cs typeface="MS PGothic" charset="0"/>
                <a:hlinkClick r:id="rId3" tooltip="Daughters of the American Revolution"/>
              </a:rPr>
              <a:t>Daughters of the American Revolution</a:t>
            </a:r>
            <a:r>
              <a:rPr lang="en-US" sz="1200" kern="1200" dirty="0" smtClean="0">
                <a:solidFill>
                  <a:schemeClr val="tx1"/>
                </a:solidFill>
                <a:effectLst/>
                <a:latin typeface="Times" pitchFamily="-107" charset="0"/>
                <a:ea typeface="MS PGothic" pitchFamily="34" charset="-128"/>
                <a:cs typeface="MS PGothic" charset="0"/>
              </a:rPr>
              <a:t> (DAR) refused permission for Anderson to sing to an integrated audience in </a:t>
            </a:r>
            <a:r>
              <a:rPr lang="en-US" sz="1200" u="sng" kern="1200" dirty="0" smtClean="0">
                <a:solidFill>
                  <a:schemeClr val="tx1"/>
                </a:solidFill>
                <a:effectLst/>
                <a:latin typeface="Times" pitchFamily="-107" charset="0"/>
                <a:ea typeface="MS PGothic" pitchFamily="34" charset="-128"/>
                <a:cs typeface="MS PGothic" charset="0"/>
                <a:hlinkClick r:id="rId4" tooltip="DAR Constitution Hall"/>
              </a:rPr>
              <a:t>Constitution Hall</a:t>
            </a:r>
            <a:r>
              <a:rPr lang="en-US" sz="1200" kern="1200" dirty="0" smtClean="0">
                <a:solidFill>
                  <a:schemeClr val="tx1"/>
                </a:solidFill>
                <a:effectLst/>
                <a:latin typeface="Times" pitchFamily="-107" charset="0"/>
                <a:ea typeface="MS PGothic" pitchFamily="34" charset="-128"/>
                <a:cs typeface="MS PGothic" charset="0"/>
              </a:rPr>
              <a:t>. The incident placed Anderson into the spotlight of the international community on a level unusual for a classical musician. With the aid of First Lady </a:t>
            </a:r>
            <a:r>
              <a:rPr lang="en-US" sz="1200" u="sng" kern="1200" dirty="0" smtClean="0">
                <a:solidFill>
                  <a:schemeClr val="tx1"/>
                </a:solidFill>
                <a:effectLst/>
                <a:latin typeface="Times" pitchFamily="-107" charset="0"/>
                <a:ea typeface="MS PGothic" pitchFamily="34" charset="-128"/>
                <a:cs typeface="MS PGothic" charset="0"/>
                <a:hlinkClick r:id="rId5" tooltip="Eleanor Roosevelt"/>
              </a:rPr>
              <a:t>Eleanor Roosevelt</a:t>
            </a:r>
            <a:r>
              <a:rPr lang="en-US" sz="1200" kern="1200" dirty="0" smtClean="0">
                <a:solidFill>
                  <a:schemeClr val="tx1"/>
                </a:solidFill>
                <a:effectLst/>
                <a:latin typeface="Times" pitchFamily="-107" charset="0"/>
                <a:ea typeface="MS PGothic" pitchFamily="34" charset="-128"/>
                <a:cs typeface="MS PGothic" charset="0"/>
              </a:rPr>
              <a:t> and her husband </a:t>
            </a:r>
            <a:r>
              <a:rPr lang="en-US" sz="1200" u="sng" kern="1200" dirty="0" smtClean="0">
                <a:solidFill>
                  <a:schemeClr val="tx1"/>
                </a:solidFill>
                <a:effectLst/>
                <a:latin typeface="Times" pitchFamily="-107" charset="0"/>
                <a:ea typeface="MS PGothic" pitchFamily="34" charset="-128"/>
                <a:cs typeface="MS PGothic" charset="0"/>
                <a:hlinkClick r:id="rId6" tooltip="Franklin D. Roosevelt"/>
              </a:rPr>
              <a:t>Franklin D. Roosevelt</a:t>
            </a:r>
            <a:r>
              <a:rPr lang="en-US" sz="1200" kern="1200" dirty="0" smtClean="0">
                <a:solidFill>
                  <a:schemeClr val="tx1"/>
                </a:solidFill>
                <a:effectLst/>
                <a:latin typeface="Times" pitchFamily="-107" charset="0"/>
                <a:ea typeface="MS PGothic" pitchFamily="34" charset="-128"/>
                <a:cs typeface="MS PGothic" charset="0"/>
              </a:rPr>
              <a:t>, Anderson performed a critically acclaimed open-air concert on </a:t>
            </a:r>
            <a:r>
              <a:rPr lang="en-US" sz="1200" u="sng" kern="1200" dirty="0" smtClean="0">
                <a:solidFill>
                  <a:schemeClr val="tx1"/>
                </a:solidFill>
                <a:effectLst/>
                <a:latin typeface="Times" pitchFamily="-107" charset="0"/>
                <a:ea typeface="MS PGothic" pitchFamily="34" charset="-128"/>
                <a:cs typeface="MS PGothic" charset="0"/>
                <a:hlinkClick r:id="rId7" tooltip="Easter"/>
              </a:rPr>
              <a:t>Easter</a:t>
            </a:r>
            <a:r>
              <a:rPr lang="en-US" sz="1200" kern="1200" dirty="0" smtClean="0">
                <a:solidFill>
                  <a:schemeClr val="tx1"/>
                </a:solidFill>
                <a:effectLst/>
                <a:latin typeface="Times" pitchFamily="-107" charset="0"/>
                <a:ea typeface="MS PGothic" pitchFamily="34" charset="-128"/>
                <a:cs typeface="MS PGothic" charset="0"/>
              </a:rPr>
              <a:t> Sunday, April 9, 1939, on the steps of the </a:t>
            </a:r>
            <a:r>
              <a:rPr lang="en-US" sz="1200" u="sng" kern="1200" dirty="0" smtClean="0">
                <a:solidFill>
                  <a:schemeClr val="tx1"/>
                </a:solidFill>
                <a:effectLst/>
                <a:latin typeface="Times" pitchFamily="-107" charset="0"/>
                <a:ea typeface="MS PGothic" pitchFamily="34" charset="-128"/>
                <a:cs typeface="MS PGothic" charset="0"/>
                <a:hlinkClick r:id="rId8" tooltip="Lincoln Memorial"/>
              </a:rPr>
              <a:t>Lincoln Memorial</a:t>
            </a:r>
            <a:r>
              <a:rPr lang="en-US" sz="1200" kern="1200" dirty="0" smtClean="0">
                <a:solidFill>
                  <a:schemeClr val="tx1"/>
                </a:solidFill>
                <a:effectLst/>
                <a:latin typeface="Times" pitchFamily="-107" charset="0"/>
                <a:ea typeface="MS PGothic" pitchFamily="34" charset="-128"/>
                <a:cs typeface="MS PGothic" charset="0"/>
              </a:rPr>
              <a:t> in Washington, D.C. She sang before a crowd of more than 75,000 people and a radio audience in the millions. Anderson continued to break barriers for black artists in the United States, becoming the first black person, American or otherwise, to perform at the </a:t>
            </a:r>
            <a:r>
              <a:rPr lang="en-US" sz="1200" u="sng" kern="1200" dirty="0" smtClean="0">
                <a:solidFill>
                  <a:schemeClr val="tx1"/>
                </a:solidFill>
                <a:effectLst/>
                <a:latin typeface="Times" pitchFamily="-107" charset="0"/>
                <a:ea typeface="MS PGothic" pitchFamily="34" charset="-128"/>
                <a:cs typeface="MS PGothic" charset="0"/>
                <a:hlinkClick r:id="rId9" tooltip="Metropolitan Opera"/>
              </a:rPr>
              <a:t>Metropolitan Opera</a:t>
            </a:r>
            <a:r>
              <a:rPr lang="en-US" sz="1200" kern="1200" dirty="0" smtClean="0">
                <a:solidFill>
                  <a:schemeClr val="tx1"/>
                </a:solidFill>
                <a:effectLst/>
                <a:latin typeface="Times" pitchFamily="-107" charset="0"/>
                <a:ea typeface="MS PGothic" pitchFamily="34" charset="-128"/>
                <a:cs typeface="MS PGothic" charset="0"/>
              </a:rPr>
              <a:t> in New York City on January 7, 1955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07" charset="0"/>
                <a:ea typeface="MS PGothic" pitchFamily="34" charset="-128"/>
                <a:cs typeface="MS PGothic" charset="0"/>
              </a:rPr>
              <a:t>Marissa</a:t>
            </a:r>
            <a:r>
              <a:rPr lang="en-US" sz="1200" kern="1200" baseline="0" dirty="0" smtClean="0">
                <a:solidFill>
                  <a:schemeClr val="tx1"/>
                </a:solidFill>
                <a:effectLst/>
                <a:latin typeface="Times" pitchFamily="-107" charset="0"/>
                <a:ea typeface="MS PGothic" pitchFamily="34" charset="-128"/>
                <a:cs typeface="MS PGothic" charset="0"/>
              </a:rPr>
              <a:t> </a:t>
            </a:r>
            <a:r>
              <a:rPr lang="en-US" sz="1200" kern="1200" baseline="0" dirty="0" err="1" smtClean="0">
                <a:solidFill>
                  <a:schemeClr val="tx1"/>
                </a:solidFill>
                <a:effectLst/>
                <a:latin typeface="Times" pitchFamily="-107" charset="0"/>
                <a:ea typeface="MS PGothic" pitchFamily="34" charset="-128"/>
                <a:cs typeface="MS PGothic" charset="0"/>
              </a:rPr>
              <a:t>Winokur</a:t>
            </a:r>
            <a:r>
              <a:rPr lang="en-US" sz="1200" kern="1200" baseline="0" dirty="0" smtClean="0">
                <a:solidFill>
                  <a:schemeClr val="tx1"/>
                </a:solidFill>
                <a:effectLst/>
                <a:latin typeface="Times" pitchFamily="-107" charset="0"/>
                <a:ea typeface="MS PGothic" pitchFamily="34" charset="-128"/>
                <a:cs typeface="MS PGothic" charset="0"/>
              </a:rPr>
              <a:t> is</a:t>
            </a:r>
            <a:r>
              <a:rPr lang="en-US" sz="1200" kern="1200" dirty="0" smtClean="0">
                <a:solidFill>
                  <a:schemeClr val="tx1"/>
                </a:solidFill>
                <a:effectLst/>
                <a:latin typeface="Times" pitchFamily="-107" charset="0"/>
                <a:ea typeface="MS PGothic" pitchFamily="34" charset="-128"/>
                <a:cs typeface="MS PGothic" charset="0"/>
              </a:rPr>
              <a:t> an American </a:t>
            </a:r>
            <a:r>
              <a:rPr lang="en-US" sz="1200" u="none" strike="noStrike" kern="1200" dirty="0" smtClean="0">
                <a:solidFill>
                  <a:schemeClr val="tx1"/>
                </a:solidFill>
                <a:effectLst/>
                <a:latin typeface="Times" pitchFamily="-107" charset="0"/>
                <a:ea typeface="MS PGothic" pitchFamily="34" charset="-128"/>
                <a:cs typeface="MS PGothic" charset="0"/>
                <a:hlinkClick r:id="rId10" tooltip="Actress"/>
              </a:rPr>
              <a:t>actress</a:t>
            </a:r>
            <a:r>
              <a:rPr lang="en-US" sz="1200" kern="1200" dirty="0" smtClean="0">
                <a:solidFill>
                  <a:schemeClr val="tx1"/>
                </a:solidFill>
                <a:effectLst/>
                <a:latin typeface="Times" pitchFamily="-107" charset="0"/>
                <a:ea typeface="MS PGothic" pitchFamily="34" charset="-128"/>
                <a:cs typeface="MS PGothic" charset="0"/>
              </a:rPr>
              <a:t> known for her performance as Tracy </a:t>
            </a:r>
            <a:r>
              <a:rPr lang="en-US" sz="1200" kern="1200" dirty="0" err="1" smtClean="0">
                <a:solidFill>
                  <a:schemeClr val="tx1"/>
                </a:solidFill>
                <a:effectLst/>
                <a:latin typeface="Times" pitchFamily="-107" charset="0"/>
                <a:ea typeface="MS PGothic" pitchFamily="34" charset="-128"/>
                <a:cs typeface="MS PGothic" charset="0"/>
              </a:rPr>
              <a:t>Turnblad</a:t>
            </a:r>
            <a:r>
              <a:rPr lang="en-US" sz="1200" kern="1200" dirty="0" smtClean="0">
                <a:solidFill>
                  <a:schemeClr val="tx1"/>
                </a:solidFill>
                <a:effectLst/>
                <a:latin typeface="Times" pitchFamily="-107" charset="0"/>
                <a:ea typeface="MS PGothic" pitchFamily="34" charset="-128"/>
                <a:cs typeface="MS PGothic" charset="0"/>
              </a:rPr>
              <a:t> in the highly successful </a:t>
            </a:r>
            <a:r>
              <a:rPr lang="en-US" sz="1200" u="none" strike="noStrike" kern="1200" dirty="0" smtClean="0">
                <a:solidFill>
                  <a:schemeClr val="tx1"/>
                </a:solidFill>
                <a:effectLst/>
                <a:latin typeface="Times" pitchFamily="-107" charset="0"/>
                <a:ea typeface="MS PGothic" pitchFamily="34" charset="-128"/>
                <a:cs typeface="MS PGothic" charset="0"/>
                <a:hlinkClick r:id="rId11" tooltip="Broadway theatre"/>
              </a:rPr>
              <a:t>Broadway</a:t>
            </a:r>
            <a:r>
              <a:rPr lang="en-US" sz="1200" kern="1200" dirty="0" smtClean="0">
                <a:solidFill>
                  <a:schemeClr val="tx1"/>
                </a:solidFill>
                <a:effectLst/>
                <a:latin typeface="Times" pitchFamily="-107" charset="0"/>
                <a:ea typeface="MS PGothic" pitchFamily="34" charset="-128"/>
                <a:cs typeface="MS PGothic" charset="0"/>
              </a:rPr>
              <a:t> </a:t>
            </a:r>
            <a:r>
              <a:rPr lang="en-US" sz="1200" u="none" strike="noStrike" kern="1200" dirty="0" smtClean="0">
                <a:solidFill>
                  <a:schemeClr val="tx1"/>
                </a:solidFill>
                <a:effectLst/>
                <a:latin typeface="Times" pitchFamily="-107" charset="0"/>
                <a:ea typeface="MS PGothic" pitchFamily="34" charset="-128"/>
                <a:cs typeface="MS PGothic" charset="0"/>
                <a:hlinkClick r:id="rId12" tooltip="Musical theatre"/>
              </a:rPr>
              <a:t>musical</a:t>
            </a:r>
            <a:r>
              <a:rPr lang="en-US" sz="1200" kern="1200" dirty="0" smtClean="0">
                <a:solidFill>
                  <a:schemeClr val="tx1"/>
                </a:solidFill>
                <a:effectLst/>
                <a:latin typeface="Times" pitchFamily="-107" charset="0"/>
                <a:ea typeface="MS PGothic" pitchFamily="34" charset="-128"/>
                <a:cs typeface="MS PGothic" charset="0"/>
              </a:rPr>
              <a:t> adaptation of </a:t>
            </a:r>
            <a:r>
              <a:rPr lang="en-US" sz="1200" u="none" strike="noStrike" kern="1200" dirty="0" smtClean="0">
                <a:solidFill>
                  <a:schemeClr val="tx1"/>
                </a:solidFill>
                <a:effectLst/>
                <a:latin typeface="Times" pitchFamily="-107" charset="0"/>
                <a:ea typeface="MS PGothic" pitchFamily="34" charset="-128"/>
                <a:cs typeface="MS PGothic" charset="0"/>
                <a:hlinkClick r:id="rId13" tooltip="John Waters (filmmaker)"/>
              </a:rPr>
              <a:t>John Waters</a:t>
            </a:r>
            <a:r>
              <a:rPr lang="en-US" sz="1200" kern="1200" dirty="0" smtClean="0">
                <a:solidFill>
                  <a:schemeClr val="tx1"/>
                </a:solidFill>
                <a:effectLst/>
                <a:latin typeface="Times" pitchFamily="-107" charset="0"/>
                <a:ea typeface="MS PGothic" pitchFamily="34" charset="-128"/>
                <a:cs typeface="MS PGothic" charset="0"/>
              </a:rPr>
              <a:t>' film </a:t>
            </a:r>
            <a:r>
              <a:rPr lang="en-US" sz="1200" i="1" u="none" strike="noStrike" kern="1200" dirty="0" err="1" smtClean="0">
                <a:solidFill>
                  <a:schemeClr val="tx1"/>
                </a:solidFill>
                <a:effectLst/>
                <a:latin typeface="Times" pitchFamily="-107" charset="0"/>
                <a:ea typeface="MS PGothic" pitchFamily="34" charset="-128"/>
                <a:cs typeface="MS PGothic" charset="0"/>
                <a:hlinkClick r:id="rId14" tooltip="Hairspray (musical)"/>
              </a:rPr>
              <a:t>Hairspray</a:t>
            </a:r>
            <a:r>
              <a:rPr lang="en-US" sz="1200" i="1" kern="1200" dirty="0" err="1" smtClean="0">
                <a:solidFill>
                  <a:schemeClr val="tx1"/>
                </a:solidFill>
                <a:effectLst/>
                <a:latin typeface="Times" pitchFamily="-107" charset="0"/>
                <a:ea typeface="MS PGothic" pitchFamily="34" charset="-128"/>
                <a:cs typeface="MS PGothic" charset="0"/>
              </a:rPr>
              <a:t>,</a:t>
            </a:r>
            <a:r>
              <a:rPr lang="en-US" sz="1200" kern="1200" dirty="0" err="1" smtClean="0">
                <a:solidFill>
                  <a:schemeClr val="tx1"/>
                </a:solidFill>
                <a:effectLst/>
                <a:latin typeface="Times" pitchFamily="-107" charset="0"/>
                <a:ea typeface="MS PGothic" pitchFamily="34" charset="-128"/>
                <a:cs typeface="MS PGothic" charset="0"/>
              </a:rPr>
              <a:t>as</a:t>
            </a:r>
            <a:r>
              <a:rPr lang="en-US" sz="1200" kern="1200" dirty="0" smtClean="0">
                <a:solidFill>
                  <a:schemeClr val="tx1"/>
                </a:solidFill>
                <a:effectLst/>
                <a:latin typeface="Times" pitchFamily="-107" charset="0"/>
                <a:ea typeface="MS PGothic" pitchFamily="34" charset="-128"/>
                <a:cs typeface="MS PGothic" charset="0"/>
              </a:rPr>
              <a:t> well as her work on the </a:t>
            </a:r>
            <a:r>
              <a:rPr lang="en-US" sz="1200" u="none" strike="noStrike" kern="1200" dirty="0" smtClean="0">
                <a:solidFill>
                  <a:schemeClr val="tx1"/>
                </a:solidFill>
                <a:effectLst/>
                <a:latin typeface="Times" pitchFamily="-107" charset="0"/>
                <a:ea typeface="MS PGothic" pitchFamily="34" charset="-128"/>
                <a:cs typeface="MS PGothic" charset="0"/>
                <a:hlinkClick r:id="rId15" tooltip="Pamela Anderson"/>
              </a:rPr>
              <a:t>Pamela Anderson</a:t>
            </a:r>
            <a:r>
              <a:rPr lang="en-US" sz="1200" kern="1200" dirty="0" smtClean="0">
                <a:solidFill>
                  <a:schemeClr val="tx1"/>
                </a:solidFill>
                <a:effectLst/>
                <a:latin typeface="Times" pitchFamily="-107" charset="0"/>
                <a:ea typeface="MS PGothic" pitchFamily="34" charset="-128"/>
                <a:cs typeface="MS PGothic" charset="0"/>
              </a:rPr>
              <a:t> </a:t>
            </a:r>
            <a:r>
              <a:rPr lang="en-US" sz="1200" u="none" strike="noStrike" kern="1200" dirty="0" smtClean="0">
                <a:solidFill>
                  <a:schemeClr val="tx1"/>
                </a:solidFill>
                <a:effectLst/>
                <a:latin typeface="Times" pitchFamily="-107" charset="0"/>
                <a:ea typeface="MS PGothic" pitchFamily="34" charset="-128"/>
                <a:cs typeface="MS PGothic" charset="0"/>
                <a:hlinkClick r:id="rId16" tooltip="Sitcom"/>
              </a:rPr>
              <a:t>sitcom</a:t>
            </a:r>
            <a:r>
              <a:rPr lang="en-US" sz="1200" kern="1200" dirty="0" smtClean="0">
                <a:solidFill>
                  <a:schemeClr val="tx1"/>
                </a:solidFill>
                <a:effectLst/>
                <a:latin typeface="Times" pitchFamily="-107" charset="0"/>
                <a:ea typeface="MS PGothic" pitchFamily="34" charset="-128"/>
                <a:cs typeface="MS PGothic" charset="0"/>
              </a:rPr>
              <a:t> </a:t>
            </a:r>
            <a:r>
              <a:rPr lang="en-US" sz="1200" i="1" u="none" strike="noStrike" kern="1200" dirty="0" smtClean="0">
                <a:solidFill>
                  <a:schemeClr val="tx1"/>
                </a:solidFill>
                <a:effectLst/>
                <a:latin typeface="Times" pitchFamily="-107" charset="0"/>
                <a:ea typeface="MS PGothic" pitchFamily="34" charset="-128"/>
                <a:cs typeface="MS PGothic" charset="0"/>
                <a:hlinkClick r:id="rId17" tooltip="Stacked"/>
              </a:rPr>
              <a:t>Stacked</a:t>
            </a:r>
            <a:r>
              <a:rPr lang="en-US" sz="1200" i="1" kern="1200" dirty="0" smtClean="0">
                <a:solidFill>
                  <a:schemeClr val="tx1"/>
                </a:solidFill>
                <a:effectLst/>
                <a:latin typeface="Times" pitchFamily="-107" charset="0"/>
                <a:ea typeface="MS PGothic" pitchFamily="34" charset="-128"/>
                <a:cs typeface="MS PGothic" charset="0"/>
              </a:rPr>
              <a:t>.</a:t>
            </a:r>
            <a:r>
              <a:rPr lang="en-US" sz="1200" kern="1200" dirty="0" smtClean="0">
                <a:solidFill>
                  <a:schemeClr val="tx1"/>
                </a:solidFill>
                <a:effectLst/>
                <a:latin typeface="Times" pitchFamily="-107" charset="0"/>
                <a:ea typeface="MS PGothic" pitchFamily="34" charset="-128"/>
                <a:cs typeface="MS PGothic" charset="0"/>
              </a:rPr>
              <a:t> Some of her other TV Credits include </a:t>
            </a:r>
            <a:r>
              <a:rPr lang="en-US" sz="1200" i="1" u="none" strike="noStrike" kern="1200" dirty="0" smtClean="0">
                <a:solidFill>
                  <a:schemeClr val="tx1"/>
                </a:solidFill>
                <a:effectLst/>
                <a:latin typeface="Times" pitchFamily="-107" charset="0"/>
                <a:ea typeface="MS PGothic" pitchFamily="34" charset="-128"/>
                <a:cs typeface="MS PGothic" charset="0"/>
                <a:hlinkClick r:id="rId18" tooltip="Curb Your Enthusiasm"/>
              </a:rPr>
              <a:t>Curb Your </a:t>
            </a:r>
            <a:r>
              <a:rPr lang="en-US" sz="1200" i="1" u="none" strike="noStrike" kern="1200" dirty="0" err="1" smtClean="0">
                <a:solidFill>
                  <a:schemeClr val="tx1"/>
                </a:solidFill>
                <a:effectLst/>
                <a:latin typeface="Times" pitchFamily="-107" charset="0"/>
                <a:ea typeface="MS PGothic" pitchFamily="34" charset="-128"/>
                <a:cs typeface="MS PGothic" charset="0"/>
                <a:hlinkClick r:id="rId18" tooltip="Curb Your Enthusiasm"/>
              </a:rPr>
              <a:t>Enthusiasm</a:t>
            </a:r>
            <a:r>
              <a:rPr lang="en-US" sz="1200" i="1" kern="1200" dirty="0" err="1" smtClean="0">
                <a:solidFill>
                  <a:schemeClr val="tx1"/>
                </a:solidFill>
                <a:effectLst/>
                <a:latin typeface="Times" pitchFamily="-107" charset="0"/>
                <a:ea typeface="MS PGothic" pitchFamily="34" charset="-128"/>
                <a:cs typeface="MS PGothic" charset="0"/>
              </a:rPr>
              <a:t>,</a:t>
            </a:r>
            <a:r>
              <a:rPr lang="en-US" sz="1200" i="1" u="none" strike="noStrike" kern="1200" dirty="0" err="1" smtClean="0">
                <a:solidFill>
                  <a:schemeClr val="tx1"/>
                </a:solidFill>
                <a:effectLst/>
                <a:latin typeface="Times" pitchFamily="-107" charset="0"/>
                <a:ea typeface="MS PGothic" pitchFamily="34" charset="-128"/>
                <a:cs typeface="MS PGothic" charset="0"/>
                <a:hlinkClick r:id="rId19" tooltip="Moesha"/>
              </a:rPr>
              <a:t>Moesha</a:t>
            </a:r>
            <a:r>
              <a:rPr lang="en-US" sz="1200" i="1" kern="1200" dirty="0" smtClean="0">
                <a:solidFill>
                  <a:schemeClr val="tx1"/>
                </a:solidFill>
                <a:effectLst/>
                <a:latin typeface="Times" pitchFamily="-107" charset="0"/>
                <a:ea typeface="MS PGothic" pitchFamily="34" charset="-128"/>
                <a:cs typeface="MS PGothic" charset="0"/>
              </a:rPr>
              <a:t>,</a:t>
            </a:r>
            <a:r>
              <a:rPr lang="en-US" sz="1200" kern="1200" dirty="0" smtClean="0">
                <a:solidFill>
                  <a:schemeClr val="tx1"/>
                </a:solidFill>
                <a:effectLst/>
                <a:latin typeface="Times" pitchFamily="-107" charset="0"/>
                <a:ea typeface="MS PGothic" pitchFamily="34" charset="-128"/>
                <a:cs typeface="MS PGothic" charset="0"/>
              </a:rPr>
              <a:t> </a:t>
            </a:r>
            <a:r>
              <a:rPr lang="en-US" sz="1200" i="1" u="none" strike="noStrike" kern="1200" dirty="0" smtClean="0">
                <a:solidFill>
                  <a:schemeClr val="tx1"/>
                </a:solidFill>
                <a:effectLst/>
                <a:latin typeface="Times" pitchFamily="-107" charset="0"/>
                <a:ea typeface="MS PGothic" pitchFamily="34" charset="-128"/>
                <a:cs typeface="MS PGothic" charset="0"/>
                <a:hlinkClick r:id="rId20" tooltip="The Steve Harvey Show"/>
              </a:rPr>
              <a:t>The Steve Harvey Show</a:t>
            </a:r>
            <a:r>
              <a:rPr lang="en-US" sz="1200" i="1" kern="1200" dirty="0" smtClean="0">
                <a:solidFill>
                  <a:schemeClr val="tx1"/>
                </a:solidFill>
                <a:effectLst/>
                <a:latin typeface="Times" pitchFamily="-107" charset="0"/>
                <a:ea typeface="MS PGothic" pitchFamily="34" charset="-128"/>
                <a:cs typeface="MS PGothic" charset="0"/>
              </a:rPr>
              <a:t>,</a:t>
            </a:r>
            <a:r>
              <a:rPr lang="en-US" sz="1200" kern="1200" dirty="0" smtClean="0">
                <a:solidFill>
                  <a:schemeClr val="tx1"/>
                </a:solidFill>
                <a:effectLst/>
                <a:latin typeface="Times" pitchFamily="-107" charset="0"/>
                <a:ea typeface="MS PGothic" pitchFamily="34" charset="-128"/>
                <a:cs typeface="MS PGothic" charset="0"/>
              </a:rPr>
              <a:t> </a:t>
            </a:r>
            <a:r>
              <a:rPr lang="en-US" sz="1200" i="1" u="none" strike="noStrike" kern="1200" dirty="0" smtClean="0">
                <a:solidFill>
                  <a:schemeClr val="tx1"/>
                </a:solidFill>
                <a:effectLst/>
                <a:latin typeface="Times" pitchFamily="-107" charset="0"/>
                <a:ea typeface="MS PGothic" pitchFamily="34" charset="-128"/>
                <a:cs typeface="MS PGothic" charset="0"/>
                <a:hlinkClick r:id="rId21" tooltip="Just Shoot Me!"/>
              </a:rPr>
              <a:t>Just Shoot Me!</a:t>
            </a:r>
            <a:r>
              <a:rPr lang="en-US" sz="1200" i="1" kern="1200" dirty="0" smtClean="0">
                <a:solidFill>
                  <a:schemeClr val="tx1"/>
                </a:solidFill>
                <a:effectLst/>
                <a:latin typeface="Times" pitchFamily="-107" charset="0"/>
                <a:ea typeface="MS PGothic" pitchFamily="34" charset="-128"/>
                <a:cs typeface="MS PGothic" charset="0"/>
              </a:rPr>
              <a:t>,</a:t>
            </a:r>
            <a:r>
              <a:rPr lang="en-US" sz="1200" kern="1200" dirty="0" smtClean="0">
                <a:solidFill>
                  <a:schemeClr val="tx1"/>
                </a:solidFill>
                <a:effectLst/>
                <a:latin typeface="Times" pitchFamily="-107" charset="0"/>
                <a:ea typeface="MS PGothic" pitchFamily="34" charset="-128"/>
                <a:cs typeface="MS PGothic" charset="0"/>
              </a:rPr>
              <a:t> </a:t>
            </a:r>
            <a:r>
              <a:rPr lang="en-US" sz="1200" i="1" u="none" strike="noStrike" kern="1200" dirty="0" smtClean="0">
                <a:solidFill>
                  <a:schemeClr val="tx1"/>
                </a:solidFill>
                <a:effectLst/>
                <a:latin typeface="Times" pitchFamily="-107" charset="0"/>
                <a:ea typeface="MS PGothic" pitchFamily="34" charset="-128"/>
                <a:cs typeface="MS PGothic" charset="0"/>
                <a:hlinkClick r:id="rId22" tooltip="Felicity (TV series)"/>
              </a:rPr>
              <a:t>Felicity</a:t>
            </a:r>
            <a:r>
              <a:rPr lang="en-US" sz="1200" i="1" kern="1200" dirty="0" smtClean="0">
                <a:solidFill>
                  <a:schemeClr val="tx1"/>
                </a:solidFill>
                <a:effectLst/>
                <a:latin typeface="Times" pitchFamily="-107" charset="0"/>
                <a:ea typeface="MS PGothic" pitchFamily="34" charset="-128"/>
                <a:cs typeface="MS PGothic" charset="0"/>
              </a:rPr>
              <a:t>,</a:t>
            </a:r>
            <a:r>
              <a:rPr lang="en-US" sz="1200" kern="1200" dirty="0" smtClean="0">
                <a:solidFill>
                  <a:schemeClr val="tx1"/>
                </a:solidFill>
                <a:effectLst/>
                <a:latin typeface="Times" pitchFamily="-107" charset="0"/>
                <a:ea typeface="MS PGothic" pitchFamily="34" charset="-128"/>
                <a:cs typeface="MS PGothic" charset="0"/>
              </a:rPr>
              <a:t> and </a:t>
            </a:r>
            <a:r>
              <a:rPr lang="en-US" sz="1200" i="1" u="none" strike="noStrike" kern="1200" dirty="0" smtClean="0">
                <a:solidFill>
                  <a:schemeClr val="tx1"/>
                </a:solidFill>
                <a:effectLst/>
                <a:latin typeface="Times" pitchFamily="-107" charset="0"/>
                <a:ea typeface="MS PGothic" pitchFamily="34" charset="-128"/>
                <a:cs typeface="MS PGothic" charset="0"/>
                <a:hlinkClick r:id="rId23" tooltip="Dharma &amp; Greg"/>
              </a:rPr>
              <a:t>Dharma &amp; Greg</a:t>
            </a:r>
            <a:r>
              <a:rPr lang="en-US" sz="1200" i="1" kern="1200" dirty="0" smtClean="0">
                <a:solidFill>
                  <a:schemeClr val="tx1"/>
                </a:solidFill>
                <a:effectLst/>
                <a:latin typeface="Times" pitchFamily="-107" charset="0"/>
                <a:ea typeface="MS PGothic" pitchFamily="34" charset="-128"/>
                <a:cs typeface="MS PGothic" charset="0"/>
              </a:rPr>
              <a:t>.</a:t>
            </a:r>
            <a:endParaRPr lang="en-US" sz="1200" kern="1200" dirty="0" smtClean="0">
              <a:solidFill>
                <a:schemeClr val="tx1"/>
              </a:solidFill>
              <a:effectLst/>
              <a:latin typeface="Times" pitchFamily="-107" charset="0"/>
              <a:ea typeface="MS PGothic" pitchFamily="34" charset="-128"/>
              <a:cs typeface="MS PGothic" charset="0"/>
            </a:endParaRPr>
          </a:p>
          <a:p>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45</a:t>
            </a:fld>
            <a:endParaRPr lang="en-US"/>
          </a:p>
        </p:txBody>
      </p:sp>
    </p:spTree>
    <p:extLst>
      <p:ext uri="{BB962C8B-B14F-4D97-AF65-F5344CB8AC3E}">
        <p14:creationId xmlns:p14="http://schemas.microsoft.com/office/powerpoint/2010/main" val="12533373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pitchFamily="-107" charset="0"/>
                <a:ea typeface="MS PGothic" pitchFamily="34" charset="-128"/>
                <a:cs typeface="MS PGothic" charset="0"/>
              </a:rPr>
              <a:t>Born without his right hand, David Harrell uses hilarious stories and a crazy cast of characters from his life’s journey growing up with a disability to challenge, entertain and educate audiences to not let circumstances peel away the core of their humanity.</a:t>
            </a:r>
          </a:p>
          <a:p>
            <a:r>
              <a:rPr lang="en-US" sz="1200" kern="1200" dirty="0" smtClean="0">
                <a:solidFill>
                  <a:schemeClr val="tx1"/>
                </a:solidFill>
                <a:effectLst/>
                <a:latin typeface="Times" pitchFamily="-107" charset="0"/>
                <a:ea typeface="MS PGothic" pitchFamily="34" charset="-128"/>
                <a:cs typeface="MS PGothic" charset="0"/>
              </a:rPr>
              <a:t> </a:t>
            </a:r>
          </a:p>
          <a:p>
            <a:r>
              <a:rPr lang="en-US" sz="1200" kern="1200" dirty="0" smtClean="0">
                <a:solidFill>
                  <a:schemeClr val="tx1"/>
                </a:solidFill>
                <a:effectLst/>
                <a:latin typeface="Times" pitchFamily="-107" charset="0"/>
                <a:ea typeface="MS PGothic" pitchFamily="34" charset="-128"/>
                <a:cs typeface="MS PGothic" charset="0"/>
              </a:rPr>
              <a:t>Lauren Potter is also a strong activist for individuals with developmental disabilities and has travelled around the United States to speak out against bullying.</a:t>
            </a:r>
          </a:p>
          <a:p>
            <a:endParaRPr lang="en-US" sz="1200" kern="1200" dirty="0" smtClean="0">
              <a:solidFill>
                <a:schemeClr val="tx1"/>
              </a:solidFill>
              <a:effectLst/>
              <a:latin typeface="Times" pitchFamily="-107" charset="0"/>
              <a:ea typeface="MS PGothic" pitchFamily="34" charset="-128"/>
              <a:cs typeface="MS PGothic"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err="1" smtClean="0">
                <a:solidFill>
                  <a:schemeClr val="tx1"/>
                </a:solidFill>
                <a:effectLst/>
                <a:latin typeface="Times" pitchFamily="-107" charset="0"/>
                <a:ea typeface="MS PGothic" pitchFamily="34" charset="-128"/>
                <a:cs typeface="MS PGothic" charset="0"/>
              </a:rPr>
              <a:t>Marlee</a:t>
            </a:r>
            <a:r>
              <a:rPr lang="en-US" sz="1200" kern="1200" dirty="0" smtClean="0">
                <a:solidFill>
                  <a:schemeClr val="tx1"/>
                </a:solidFill>
                <a:effectLst/>
                <a:latin typeface="Times" pitchFamily="-107" charset="0"/>
                <a:ea typeface="MS PGothic" pitchFamily="34" charset="-128"/>
                <a:cs typeface="MS PGothic" charset="0"/>
              </a:rPr>
              <a:t> </a:t>
            </a:r>
            <a:r>
              <a:rPr lang="en-US" sz="1200" kern="1200" dirty="0" err="1" smtClean="0">
                <a:solidFill>
                  <a:schemeClr val="tx1"/>
                </a:solidFill>
                <a:effectLst/>
                <a:latin typeface="Times" pitchFamily="-107" charset="0"/>
                <a:ea typeface="MS PGothic" pitchFamily="34" charset="-128"/>
                <a:cs typeface="MS PGothic" charset="0"/>
              </a:rPr>
              <a:t>Matlin</a:t>
            </a:r>
            <a:r>
              <a:rPr lang="en-US" sz="1200" kern="1200" dirty="0" smtClean="0">
                <a:solidFill>
                  <a:schemeClr val="tx1"/>
                </a:solidFill>
                <a:effectLst/>
                <a:latin typeface="Times" pitchFamily="-107" charset="0"/>
                <a:ea typeface="MS PGothic" pitchFamily="34" charset="-128"/>
                <a:cs typeface="MS PGothic" charset="0"/>
              </a:rPr>
              <a:t> is  American actress. She won the </a:t>
            </a:r>
            <a:r>
              <a:rPr lang="en-US" sz="1200" u="none" strike="noStrike" kern="1200" dirty="0" smtClean="0">
                <a:solidFill>
                  <a:schemeClr val="tx1"/>
                </a:solidFill>
                <a:effectLst/>
                <a:latin typeface="Times" pitchFamily="-107" charset="0"/>
                <a:ea typeface="MS PGothic" pitchFamily="34" charset="-128"/>
                <a:cs typeface="MS PGothic" charset="0"/>
                <a:hlinkClick r:id="rId3" tooltip="Academy Award for Best Actress"/>
              </a:rPr>
              <a:t>Academy Award for Best Actress in a Leading Role</a:t>
            </a:r>
            <a:r>
              <a:rPr lang="en-US" sz="1200" kern="1200" dirty="0" smtClean="0">
                <a:solidFill>
                  <a:schemeClr val="tx1"/>
                </a:solidFill>
                <a:effectLst/>
                <a:latin typeface="Times" pitchFamily="-107" charset="0"/>
                <a:ea typeface="MS PGothic" pitchFamily="34" charset="-128"/>
                <a:cs typeface="MS PGothic" charset="0"/>
              </a:rPr>
              <a:t> for </a:t>
            </a:r>
            <a:r>
              <a:rPr lang="en-US" sz="1200" i="1" u="none" strike="noStrike" kern="1200" dirty="0" smtClean="0">
                <a:solidFill>
                  <a:schemeClr val="tx1"/>
                </a:solidFill>
                <a:effectLst/>
                <a:latin typeface="Times" pitchFamily="-107" charset="0"/>
                <a:ea typeface="MS PGothic" pitchFamily="34" charset="-128"/>
                <a:cs typeface="MS PGothic" charset="0"/>
                <a:hlinkClick r:id="rId4" tooltip="Children of a Lesser God"/>
              </a:rPr>
              <a:t>Children of a Lesser God</a:t>
            </a:r>
            <a:r>
              <a:rPr lang="en-US" sz="1200" kern="1200" dirty="0" smtClean="0">
                <a:solidFill>
                  <a:schemeClr val="tx1"/>
                </a:solidFill>
                <a:effectLst/>
                <a:latin typeface="Times" pitchFamily="-107" charset="0"/>
                <a:ea typeface="MS PGothic" pitchFamily="34" charset="-128"/>
                <a:cs typeface="MS PGothic" charset="0"/>
              </a:rPr>
              <a:t> (1986),</a:t>
            </a:r>
            <a:r>
              <a:rPr lang="en-US" sz="1200" u="none" strike="noStrike" kern="1200" baseline="30000" dirty="0" smtClean="0">
                <a:solidFill>
                  <a:schemeClr val="tx1"/>
                </a:solidFill>
                <a:effectLst/>
                <a:latin typeface="Times" pitchFamily="-107" charset="0"/>
                <a:ea typeface="MS PGothic" pitchFamily="34" charset="-128"/>
                <a:cs typeface="MS PGothic" charset="0"/>
                <a:hlinkClick r:id="rId5"/>
              </a:rPr>
              <a:t>[1]</a:t>
            </a:r>
            <a:r>
              <a:rPr lang="en-US" sz="1200" kern="1200" dirty="0" smtClean="0">
                <a:solidFill>
                  <a:schemeClr val="tx1"/>
                </a:solidFill>
                <a:effectLst/>
                <a:latin typeface="Times" pitchFamily="-107" charset="0"/>
                <a:ea typeface="MS PGothic" pitchFamily="34" charset="-128"/>
                <a:cs typeface="MS PGothic" charset="0"/>
              </a:rPr>
              <a:t> and is both the only </a:t>
            </a:r>
            <a:r>
              <a:rPr lang="en-US" sz="1200" u="none" strike="noStrike" kern="1200" dirty="0" smtClean="0">
                <a:solidFill>
                  <a:schemeClr val="tx1"/>
                </a:solidFill>
                <a:effectLst/>
                <a:latin typeface="Times" pitchFamily="-107" charset="0"/>
                <a:ea typeface="MS PGothic" pitchFamily="34" charset="-128"/>
                <a:cs typeface="MS PGothic" charset="0"/>
                <a:hlinkClick r:id="rId6" tooltip="Deafness"/>
              </a:rPr>
              <a:t>deaf</a:t>
            </a:r>
            <a:r>
              <a:rPr lang="en-US" sz="1200" kern="1200" dirty="0" smtClean="0">
                <a:solidFill>
                  <a:schemeClr val="tx1"/>
                </a:solidFill>
                <a:effectLst/>
                <a:latin typeface="Times" pitchFamily="-107" charset="0"/>
                <a:ea typeface="MS PGothic" pitchFamily="34" charset="-128"/>
                <a:cs typeface="MS PGothic" charset="0"/>
              </a:rPr>
              <a:t> performer to win the award, and, at 21, the youngest to date. Her work in film and television has resulted in a </a:t>
            </a:r>
            <a:r>
              <a:rPr lang="en-US" sz="1200" u="none" strike="noStrike" kern="1200" dirty="0" smtClean="0">
                <a:solidFill>
                  <a:schemeClr val="tx1"/>
                </a:solidFill>
                <a:effectLst/>
                <a:latin typeface="Times" pitchFamily="-107" charset="0"/>
                <a:ea typeface="MS PGothic" pitchFamily="34" charset="-128"/>
                <a:cs typeface="MS PGothic" charset="0"/>
                <a:hlinkClick r:id="rId7" tooltip="Golden Globe"/>
              </a:rPr>
              <a:t>Golden Globe</a:t>
            </a:r>
            <a:r>
              <a:rPr lang="en-US" sz="1200" kern="1200" dirty="0" smtClean="0">
                <a:solidFill>
                  <a:schemeClr val="tx1"/>
                </a:solidFill>
                <a:effectLst/>
                <a:latin typeface="Times" pitchFamily="-107" charset="0"/>
                <a:ea typeface="MS PGothic" pitchFamily="34" charset="-128"/>
                <a:cs typeface="MS PGothic" charset="0"/>
              </a:rPr>
              <a:t> award, with two additional nominations, and four </a:t>
            </a:r>
            <a:r>
              <a:rPr lang="en-US" sz="1200" u="none" strike="noStrike" kern="1200" dirty="0" smtClean="0">
                <a:solidFill>
                  <a:schemeClr val="tx1"/>
                </a:solidFill>
                <a:effectLst/>
                <a:latin typeface="Times" pitchFamily="-107" charset="0"/>
                <a:ea typeface="MS PGothic" pitchFamily="34" charset="-128"/>
                <a:cs typeface="MS PGothic" charset="0"/>
                <a:hlinkClick r:id="rId8" tooltip="Emmy"/>
              </a:rPr>
              <a:t>Emmy</a:t>
            </a:r>
            <a:r>
              <a:rPr lang="en-US" sz="1200" kern="1200" dirty="0" smtClean="0">
                <a:solidFill>
                  <a:schemeClr val="tx1"/>
                </a:solidFill>
                <a:effectLst/>
                <a:latin typeface="Times" pitchFamily="-107" charset="0"/>
                <a:ea typeface="MS PGothic" pitchFamily="34" charset="-128"/>
                <a:cs typeface="MS PGothic" charset="0"/>
              </a:rPr>
              <a:t> nominations. Deaf since she was 18 months old,</a:t>
            </a:r>
            <a:r>
              <a:rPr lang="en-US" sz="1200" u="none" strike="noStrike" kern="1200" baseline="30000" dirty="0" smtClean="0">
                <a:solidFill>
                  <a:schemeClr val="tx1"/>
                </a:solidFill>
                <a:effectLst/>
                <a:latin typeface="Times" pitchFamily="-107" charset="0"/>
                <a:ea typeface="MS PGothic" pitchFamily="34" charset="-128"/>
                <a:cs typeface="MS PGothic" charset="0"/>
                <a:hlinkClick r:id="rId9"/>
              </a:rPr>
              <a:t>[2]</a:t>
            </a:r>
            <a:r>
              <a:rPr lang="en-US" sz="1200" kern="1200" dirty="0" smtClean="0">
                <a:solidFill>
                  <a:schemeClr val="tx1"/>
                </a:solidFill>
                <a:effectLst/>
                <a:latin typeface="Times" pitchFamily="-107" charset="0"/>
                <a:ea typeface="MS PGothic" pitchFamily="34" charset="-128"/>
                <a:cs typeface="MS PGothic" charset="0"/>
              </a:rPr>
              <a:t> she is also a prominent member of the </a:t>
            </a:r>
            <a:r>
              <a:rPr lang="en-US" sz="1200" u="none" strike="noStrike" kern="1200" dirty="0" smtClean="0">
                <a:solidFill>
                  <a:schemeClr val="tx1"/>
                </a:solidFill>
                <a:effectLst/>
                <a:latin typeface="Times" pitchFamily="-107" charset="0"/>
                <a:ea typeface="MS PGothic" pitchFamily="34" charset="-128"/>
                <a:cs typeface="MS PGothic" charset="0"/>
                <a:hlinkClick r:id="rId10" tooltip="National Association of the Deaf (United States)"/>
              </a:rPr>
              <a:t>National Association of the Deaf</a:t>
            </a:r>
            <a:r>
              <a:rPr lang="en-US" sz="1200" kern="1200" dirty="0" smtClean="0">
                <a:solidFill>
                  <a:schemeClr val="tx1"/>
                </a:solidFill>
                <a:effectLst/>
                <a:latin typeface="Times" pitchFamily="-107" charset="0"/>
                <a:ea typeface="MS PGothic" pitchFamily="34" charset="-128"/>
                <a:cs typeface="MS PGothic" charset="0"/>
              </a:rPr>
              <a:t>. Her longtime interpreter is Jack Jason.</a:t>
            </a:r>
            <a:r>
              <a:rPr lang="en-US" sz="1200" u="none" strike="noStrike" kern="1200" baseline="30000" dirty="0" smtClean="0">
                <a:solidFill>
                  <a:schemeClr val="tx1"/>
                </a:solidFill>
                <a:effectLst/>
                <a:latin typeface="Times" pitchFamily="-107" charset="0"/>
                <a:ea typeface="MS PGothic" pitchFamily="34" charset="-128"/>
                <a:cs typeface="MS PGothic" charset="0"/>
                <a:hlinkClick r:id="rId11"/>
              </a:rPr>
              <a:t>[3]</a:t>
            </a:r>
            <a:r>
              <a:rPr lang="en-US" sz="1200" u="none" strike="noStrike" kern="1200" baseline="30000" dirty="0" smtClean="0">
                <a:solidFill>
                  <a:schemeClr val="tx1"/>
                </a:solidFill>
                <a:effectLst/>
                <a:latin typeface="Times" pitchFamily="-107" charset="0"/>
                <a:ea typeface="MS PGothic" pitchFamily="34" charset="-128"/>
                <a:cs typeface="MS PGothic" charset="0"/>
                <a:hlinkClick r:id="rId12"/>
              </a:rPr>
              <a:t>[4]</a:t>
            </a:r>
            <a:endParaRPr lang="en-US" sz="1200" kern="1200" dirty="0" smtClean="0">
              <a:solidFill>
                <a:schemeClr val="tx1"/>
              </a:solidFill>
              <a:effectLst/>
              <a:latin typeface="Times" pitchFamily="-107" charset="0"/>
              <a:ea typeface="MS PGothic" pitchFamily="34" charset="-128"/>
              <a:cs typeface="MS PGothic" charset="0"/>
            </a:endParaRPr>
          </a:p>
          <a:p>
            <a:endParaRPr lang="en-US" sz="1200" kern="1200" dirty="0">
              <a:solidFill>
                <a:schemeClr val="tx1"/>
              </a:solidFill>
              <a:effectLst/>
              <a:latin typeface="Times" pitchFamily="-107" charset="0"/>
              <a:ea typeface="MS PGothic" pitchFamily="34" charset="-128"/>
              <a:cs typeface="MS PGothic" charset="0"/>
            </a:endParaRPr>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46</a:t>
            </a:fld>
            <a:endParaRPr lang="en-US"/>
          </a:p>
        </p:txBody>
      </p:sp>
    </p:spTree>
    <p:extLst>
      <p:ext uri="{BB962C8B-B14F-4D97-AF65-F5344CB8AC3E}">
        <p14:creationId xmlns:p14="http://schemas.microsoft.com/office/powerpoint/2010/main" val="13070081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Times" pitchFamily="-107" charset="0"/>
                <a:ea typeface="MS PGothic" pitchFamily="34" charset="-128"/>
                <a:cs typeface="MS PGothic" charset="0"/>
              </a:rPr>
              <a:t>Ithzak</a:t>
            </a:r>
            <a:r>
              <a:rPr lang="en-US" sz="1200" kern="1200" dirty="0" smtClean="0">
                <a:solidFill>
                  <a:schemeClr val="tx1"/>
                </a:solidFill>
                <a:effectLst/>
                <a:latin typeface="Times" pitchFamily="-107" charset="0"/>
                <a:ea typeface="MS PGothic" pitchFamily="34" charset="-128"/>
                <a:cs typeface="MS PGothic" charset="0"/>
              </a:rPr>
              <a:t> Perlman contracted </a:t>
            </a:r>
            <a:r>
              <a:rPr lang="en-US" sz="1200" u="none" strike="noStrike" kern="1200" dirty="0" smtClean="0">
                <a:solidFill>
                  <a:schemeClr val="tx1"/>
                </a:solidFill>
                <a:effectLst/>
                <a:latin typeface="Times" pitchFamily="-107" charset="0"/>
                <a:ea typeface="MS PGothic" pitchFamily="34" charset="-128"/>
                <a:cs typeface="MS PGothic" charset="0"/>
                <a:hlinkClick r:id="rId3" tooltip="Polio"/>
              </a:rPr>
              <a:t>polio</a:t>
            </a:r>
            <a:r>
              <a:rPr lang="en-US" sz="1200" kern="1200" dirty="0" smtClean="0">
                <a:solidFill>
                  <a:schemeClr val="tx1"/>
                </a:solidFill>
                <a:effectLst/>
                <a:latin typeface="Times" pitchFamily="-107" charset="0"/>
                <a:ea typeface="MS PGothic" pitchFamily="34" charset="-128"/>
                <a:cs typeface="MS PGothic" charset="0"/>
              </a:rPr>
              <a:t> at age four. He made a good recovery, learning to walk with </a:t>
            </a:r>
            <a:r>
              <a:rPr lang="en-US" sz="1200" u="none" strike="noStrike" kern="1200" dirty="0" smtClean="0">
                <a:solidFill>
                  <a:schemeClr val="tx1"/>
                </a:solidFill>
                <a:effectLst/>
                <a:latin typeface="Times" pitchFamily="-107" charset="0"/>
                <a:ea typeface="MS PGothic" pitchFamily="34" charset="-128"/>
                <a:cs typeface="MS PGothic" charset="0"/>
                <a:hlinkClick r:id="rId4" tooltip="Crutches"/>
              </a:rPr>
              <a:t>crutches</a:t>
            </a:r>
            <a:r>
              <a:rPr lang="en-US" sz="1200" kern="1200" dirty="0" smtClean="0">
                <a:solidFill>
                  <a:schemeClr val="tx1"/>
                </a:solidFill>
                <a:effectLst/>
                <a:latin typeface="Times" pitchFamily="-107" charset="0"/>
                <a:ea typeface="MS PGothic" pitchFamily="34" charset="-128"/>
                <a:cs typeface="MS PGothic" charset="0"/>
              </a:rPr>
              <a:t>. Today, he uses crutches or an electric Amigo scooter for mobility </a:t>
            </a:r>
            <a:r>
              <a:rPr lang="en-US" sz="1200" u="none" strike="noStrike" kern="1200" baseline="30000" dirty="0" smtClean="0">
                <a:solidFill>
                  <a:schemeClr val="tx1"/>
                </a:solidFill>
                <a:effectLst/>
                <a:latin typeface="Times" pitchFamily="-107" charset="0"/>
                <a:ea typeface="MS PGothic" pitchFamily="34" charset="-128"/>
                <a:cs typeface="MS PGothic" charset="0"/>
                <a:hlinkClick r:id="rId5"/>
              </a:rPr>
              <a:t>[5]</a:t>
            </a:r>
            <a:r>
              <a:rPr lang="en-US" sz="1200" kern="1200" dirty="0" smtClean="0">
                <a:solidFill>
                  <a:schemeClr val="tx1"/>
                </a:solidFill>
                <a:effectLst/>
                <a:latin typeface="Times" pitchFamily="-107" charset="0"/>
                <a:ea typeface="MS PGothic" pitchFamily="34" charset="-128"/>
                <a:cs typeface="MS PGothic" charset="0"/>
              </a:rPr>
              <a:t> and plays the violin while seated.</a:t>
            </a:r>
          </a:p>
          <a:p>
            <a:r>
              <a:rPr lang="en-US" sz="1200" kern="1200" dirty="0" smtClean="0">
                <a:solidFill>
                  <a:schemeClr val="tx1"/>
                </a:solidFill>
                <a:effectLst/>
                <a:latin typeface="Times" pitchFamily="-107" charset="0"/>
                <a:ea typeface="MS PGothic" pitchFamily="34" charset="-128"/>
                <a:cs typeface="MS PGothic" charset="0"/>
              </a:rPr>
              <a:t> </a:t>
            </a:r>
          </a:p>
          <a:p>
            <a:r>
              <a:rPr lang="en-US" sz="1200" kern="1200" dirty="0" smtClean="0">
                <a:solidFill>
                  <a:schemeClr val="tx1"/>
                </a:solidFill>
                <a:effectLst/>
                <a:latin typeface="Times" pitchFamily="-107" charset="0"/>
                <a:ea typeface="MS PGothic" pitchFamily="34" charset="-128"/>
                <a:cs typeface="MS PGothic" charset="0"/>
              </a:rPr>
              <a:t>Stevie Wonder is an American musician, singer, songwriter, record producer, and multi-instrumentalist. A </a:t>
            </a:r>
            <a:r>
              <a:rPr lang="en-US" sz="1200" u="none" strike="noStrike" kern="1200" dirty="0" smtClean="0">
                <a:solidFill>
                  <a:schemeClr val="tx1"/>
                </a:solidFill>
                <a:effectLst/>
                <a:latin typeface="Times" pitchFamily="-107" charset="0"/>
                <a:ea typeface="MS PGothic" pitchFamily="34" charset="-128"/>
                <a:cs typeface="MS PGothic" charset="0"/>
                <a:hlinkClick r:id="rId6" tooltip="Child prodigy"/>
              </a:rPr>
              <a:t>child prodigy</a:t>
            </a:r>
            <a:r>
              <a:rPr lang="en-US" sz="1200" kern="1200" dirty="0" smtClean="0">
                <a:solidFill>
                  <a:schemeClr val="tx1"/>
                </a:solidFill>
                <a:effectLst/>
                <a:latin typeface="Times" pitchFamily="-107" charset="0"/>
                <a:ea typeface="MS PGothic" pitchFamily="34" charset="-128"/>
                <a:cs typeface="MS PGothic" charset="0"/>
              </a:rPr>
              <a:t>, he became one of the most creative and loved musical performers of the late 20th century.</a:t>
            </a:r>
            <a:r>
              <a:rPr lang="en-US" sz="1200" u="none" strike="noStrike" kern="1200" baseline="30000" dirty="0" smtClean="0">
                <a:solidFill>
                  <a:schemeClr val="tx1"/>
                </a:solidFill>
                <a:effectLst/>
                <a:latin typeface="Times" pitchFamily="-107" charset="0"/>
                <a:ea typeface="MS PGothic" pitchFamily="34" charset="-128"/>
                <a:cs typeface="MS PGothic" charset="0"/>
                <a:hlinkClick r:id="rId7"/>
              </a:rPr>
              <a:t>[2]</a:t>
            </a:r>
            <a:r>
              <a:rPr lang="en-US" sz="1200" kern="1200" dirty="0" smtClean="0">
                <a:solidFill>
                  <a:schemeClr val="tx1"/>
                </a:solidFill>
                <a:effectLst/>
                <a:latin typeface="Times" pitchFamily="-107" charset="0"/>
                <a:ea typeface="MS PGothic" pitchFamily="34" charset="-128"/>
                <a:cs typeface="MS PGothic" charset="0"/>
              </a:rPr>
              <a:t> Wonder signed with </a:t>
            </a:r>
            <a:r>
              <a:rPr lang="en-US" sz="1200" u="none" strike="noStrike" kern="1200" dirty="0" smtClean="0">
                <a:solidFill>
                  <a:schemeClr val="tx1"/>
                </a:solidFill>
                <a:effectLst/>
                <a:latin typeface="Times" pitchFamily="-107" charset="0"/>
                <a:ea typeface="MS PGothic" pitchFamily="34" charset="-128"/>
                <a:cs typeface="MS PGothic" charset="0"/>
                <a:hlinkClick r:id="rId8" tooltip="Motown"/>
              </a:rPr>
              <a:t>Motown</a:t>
            </a:r>
            <a:r>
              <a:rPr lang="en-US" sz="1200" kern="1200" dirty="0" smtClean="0">
                <a:solidFill>
                  <a:schemeClr val="tx1"/>
                </a:solidFill>
                <a:effectLst/>
                <a:latin typeface="Times" pitchFamily="-107" charset="0"/>
                <a:ea typeface="MS PGothic" pitchFamily="34" charset="-128"/>
                <a:cs typeface="MS PGothic" charset="0"/>
              </a:rPr>
              <a:t>'s </a:t>
            </a:r>
            <a:r>
              <a:rPr lang="en-US" sz="1200" kern="1200" dirty="0" err="1" smtClean="0">
                <a:solidFill>
                  <a:schemeClr val="tx1"/>
                </a:solidFill>
                <a:effectLst/>
                <a:latin typeface="Times" pitchFamily="-107" charset="0"/>
                <a:ea typeface="MS PGothic" pitchFamily="34" charset="-128"/>
                <a:cs typeface="MS PGothic" charset="0"/>
              </a:rPr>
              <a:t>Tamla</a:t>
            </a:r>
            <a:r>
              <a:rPr lang="en-US" sz="1200" kern="1200" dirty="0" smtClean="0">
                <a:solidFill>
                  <a:schemeClr val="tx1"/>
                </a:solidFill>
                <a:effectLst/>
                <a:latin typeface="Times" pitchFamily="-107" charset="0"/>
                <a:ea typeface="MS PGothic" pitchFamily="34" charset="-128"/>
                <a:cs typeface="MS PGothic" charset="0"/>
              </a:rPr>
              <a:t> label at the age of 11</a:t>
            </a:r>
            <a:r>
              <a:rPr lang="en-US" sz="1200" u="none" strike="noStrike" kern="1200" baseline="30000" dirty="0" smtClean="0">
                <a:solidFill>
                  <a:schemeClr val="tx1"/>
                </a:solidFill>
                <a:effectLst/>
                <a:latin typeface="Times" pitchFamily="-107" charset="0"/>
                <a:ea typeface="MS PGothic" pitchFamily="34" charset="-128"/>
                <a:cs typeface="MS PGothic" charset="0"/>
                <a:hlinkClick r:id="rId7"/>
              </a:rPr>
              <a:t>[2]</a:t>
            </a:r>
            <a:r>
              <a:rPr lang="en-US" sz="1200" kern="1200" dirty="0" smtClean="0">
                <a:solidFill>
                  <a:schemeClr val="tx1"/>
                </a:solidFill>
                <a:effectLst/>
                <a:latin typeface="Times" pitchFamily="-107" charset="0"/>
                <a:ea typeface="MS PGothic" pitchFamily="34" charset="-128"/>
                <a:cs typeface="MS PGothic" charset="0"/>
              </a:rPr>
              <a:t> and has continued to perform and record for Motown as of the early 2010s. He has been blind since shortly after birth.</a:t>
            </a:r>
            <a:r>
              <a:rPr lang="en-US" sz="1200" u="none" strike="noStrike" kern="1200" baseline="30000" dirty="0" smtClean="0">
                <a:solidFill>
                  <a:schemeClr val="tx1"/>
                </a:solidFill>
                <a:effectLst/>
                <a:latin typeface="Times" pitchFamily="-107" charset="0"/>
                <a:ea typeface="MS PGothic" pitchFamily="34" charset="-128"/>
                <a:cs typeface="MS PGothic" charset="0"/>
                <a:hlinkClick r:id="rId9"/>
              </a:rPr>
              <a:t>[3]</a:t>
            </a:r>
            <a:endParaRPr lang="en-US" sz="1200" kern="1200" dirty="0" smtClean="0">
              <a:solidFill>
                <a:schemeClr val="tx1"/>
              </a:solidFill>
              <a:effectLst/>
              <a:latin typeface="Times" pitchFamily="-107" charset="0"/>
              <a:ea typeface="MS PGothic" pitchFamily="34" charset="-128"/>
              <a:cs typeface="MS PGothic" charset="0"/>
            </a:endParaRPr>
          </a:p>
          <a:p>
            <a:r>
              <a:rPr lang="en-US" sz="1200" kern="1200" dirty="0" smtClean="0">
                <a:solidFill>
                  <a:schemeClr val="tx1"/>
                </a:solidFill>
                <a:effectLst/>
                <a:latin typeface="Times" pitchFamily="-107" charset="0"/>
                <a:ea typeface="MS PGothic" pitchFamily="34" charset="-128"/>
                <a:cs typeface="MS PGothic" charset="0"/>
              </a:rPr>
              <a:t> </a:t>
            </a:r>
          </a:p>
          <a:p>
            <a:r>
              <a:rPr lang="en-US" sz="1200" kern="1200" dirty="0" smtClean="0">
                <a:solidFill>
                  <a:schemeClr val="tx1"/>
                </a:solidFill>
                <a:effectLst/>
                <a:latin typeface="Times" pitchFamily="-107" charset="0"/>
                <a:ea typeface="MS PGothic" pitchFamily="34" charset="-128"/>
                <a:cs typeface="MS PGothic" charset="0"/>
              </a:rPr>
              <a:t>Rick</a:t>
            </a:r>
            <a:r>
              <a:rPr lang="en-US" sz="1200" kern="1200" baseline="0" dirty="0" smtClean="0">
                <a:solidFill>
                  <a:schemeClr val="tx1"/>
                </a:solidFill>
                <a:effectLst/>
                <a:latin typeface="Times" pitchFamily="-107" charset="0"/>
                <a:ea typeface="MS PGothic" pitchFamily="34" charset="-128"/>
                <a:cs typeface="MS PGothic" charset="0"/>
              </a:rPr>
              <a:t> Allen is </a:t>
            </a:r>
            <a:r>
              <a:rPr lang="en-US" sz="1200" kern="1200" dirty="0" smtClean="0">
                <a:solidFill>
                  <a:schemeClr val="tx1"/>
                </a:solidFill>
                <a:effectLst/>
                <a:latin typeface="Times" pitchFamily="-107" charset="0"/>
                <a:ea typeface="MS PGothic" pitchFamily="34" charset="-128"/>
                <a:cs typeface="MS PGothic" charset="0"/>
              </a:rPr>
              <a:t>an English drummer, who has played for the hard rock </a:t>
            </a:r>
            <a:r>
              <a:rPr lang="en-US" sz="1200" kern="1200" dirty="0" err="1" smtClean="0">
                <a:solidFill>
                  <a:schemeClr val="tx1"/>
                </a:solidFill>
                <a:effectLst/>
                <a:latin typeface="Times" pitchFamily="-107" charset="0"/>
                <a:ea typeface="MS PGothic" pitchFamily="34" charset="-128"/>
                <a:cs typeface="MS PGothic" charset="0"/>
              </a:rPr>
              <a:t>band</a:t>
            </a:r>
            <a:r>
              <a:rPr lang="en-US" sz="1200" kern="1200" dirty="0" err="1" smtClean="0">
                <a:solidFill>
                  <a:schemeClr val="tx1"/>
                </a:solidFill>
                <a:effectLst/>
                <a:latin typeface="Times" pitchFamily="-107" charset="0"/>
                <a:ea typeface="MS PGothic" pitchFamily="34" charset="-128"/>
                <a:cs typeface="MS PGothic" charset="0"/>
                <a:hlinkClick r:id="rId10" tooltip="Def Leppard"/>
              </a:rPr>
              <a:t>Def</a:t>
            </a:r>
            <a:r>
              <a:rPr lang="en-US" sz="1200" kern="1200" dirty="0" smtClean="0">
                <a:solidFill>
                  <a:schemeClr val="tx1"/>
                </a:solidFill>
                <a:effectLst/>
                <a:latin typeface="Times" pitchFamily="-107" charset="0"/>
                <a:ea typeface="MS PGothic" pitchFamily="34" charset="-128"/>
                <a:cs typeface="MS PGothic" charset="0"/>
                <a:hlinkClick r:id="rId10" tooltip="Def Leppard"/>
              </a:rPr>
              <a:t> Leppard</a:t>
            </a:r>
            <a:r>
              <a:rPr lang="en-US" sz="1200" kern="1200" dirty="0" smtClean="0">
                <a:solidFill>
                  <a:schemeClr val="tx1"/>
                </a:solidFill>
                <a:effectLst/>
                <a:latin typeface="Times" pitchFamily="-107" charset="0"/>
                <a:ea typeface="MS PGothic" pitchFamily="34" charset="-128"/>
                <a:cs typeface="MS PGothic" charset="0"/>
              </a:rPr>
              <a:t> since 1978. He overcame the amputation of his left arm in 1985 and continued to play with the band, which subsequently went on to its most commercially successful phase. </a:t>
            </a:r>
            <a:endParaRPr lang="en-US" sz="1200" kern="1200" dirty="0">
              <a:solidFill>
                <a:schemeClr val="tx1"/>
              </a:solidFill>
              <a:effectLst/>
              <a:latin typeface="Times" pitchFamily="-107" charset="0"/>
              <a:ea typeface="MS PGothic" pitchFamily="34" charset="-128"/>
              <a:cs typeface="MS PGothic" charset="0"/>
            </a:endParaRPr>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47</a:t>
            </a:fld>
            <a:endParaRPr lang="en-US"/>
          </a:p>
        </p:txBody>
      </p:sp>
    </p:spTree>
    <p:extLst>
      <p:ext uri="{BB962C8B-B14F-4D97-AF65-F5344CB8AC3E}">
        <p14:creationId xmlns:p14="http://schemas.microsoft.com/office/powerpoint/2010/main" val="1921813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solidFill>
            <a:srgbClr val="FFFFFF"/>
          </a:solidFill>
          <a:ln/>
        </p:spPr>
      </p:sp>
      <p:sp>
        <p:nvSpPr>
          <p:cNvPr id="20482" name="Rectangle 3"/>
          <p:cNvSpPr>
            <a:spLocks noGrp="1" noChangeArrowheads="1"/>
          </p:cNvSpPr>
          <p:nvPr>
            <p:ph type="body" idx="1"/>
          </p:nvPr>
        </p:nvSpPr>
        <p:spPr>
          <a:solidFill>
            <a:srgbClr val="FFFFFF"/>
          </a:solidFill>
          <a:ln>
            <a:solidFill>
              <a:srgbClr val="000000"/>
            </a:solidFill>
          </a:ln>
        </p:spPr>
        <p:txBody>
          <a:bodyPr/>
          <a:lstStyle/>
          <a:p>
            <a:r>
              <a:rPr lang="en-US" sz="1600" dirty="0">
                <a:latin typeface="Times" charset="0"/>
                <a:ea typeface="MS PGothic" charset="0"/>
              </a:rPr>
              <a:t>We’re so fortunate to have </a:t>
            </a:r>
            <a:r>
              <a:rPr lang="en-US" sz="1600" dirty="0" smtClean="0">
                <a:latin typeface="Times" charset="0"/>
                <a:ea typeface="MS PGothic" charset="0"/>
              </a:rPr>
              <a:t>Freddie Lee Heath join us</a:t>
            </a:r>
            <a:r>
              <a:rPr lang="en-US" sz="1600" baseline="0" dirty="0" smtClean="0">
                <a:latin typeface="Times" charset="0"/>
                <a:ea typeface="MS PGothic" charset="0"/>
              </a:rPr>
              <a:t> </a:t>
            </a:r>
            <a:r>
              <a:rPr lang="en-US" sz="1600" dirty="0" smtClean="0">
                <a:latin typeface="Times" charset="0"/>
                <a:ea typeface="MS PGothic" charset="0"/>
              </a:rPr>
              <a:t>as </a:t>
            </a:r>
            <a:r>
              <a:rPr lang="en-US" sz="1600" dirty="0">
                <a:latin typeface="Times" charset="0"/>
                <a:ea typeface="MS PGothic" charset="0"/>
              </a:rPr>
              <a:t>the Coordinating Teacher for Arts Education. </a:t>
            </a:r>
            <a:r>
              <a:rPr lang="en-US" sz="1600" dirty="0" smtClean="0">
                <a:latin typeface="Times" charset="0"/>
                <a:ea typeface="MS PGothic" charset="0"/>
              </a:rPr>
              <a:t>I’m confident he’ll do a great job!</a:t>
            </a:r>
            <a:endParaRPr lang="en-US" sz="1600" dirty="0">
              <a:latin typeface="Times" charset="0"/>
              <a:ea typeface="MS PGothic" charset="0"/>
            </a:endParaRPr>
          </a:p>
          <a:p>
            <a:endParaRPr lang="en-US" sz="1600" dirty="0">
              <a:latin typeface="Times" charset="0"/>
              <a:ea typeface="MS PGothic" charset="0"/>
            </a:endParaRPr>
          </a:p>
          <a:p>
            <a:r>
              <a:rPr lang="en-US" sz="1600" dirty="0">
                <a:latin typeface="Times" charset="0"/>
                <a:ea typeface="MS PGothic" charset="0"/>
              </a:rPr>
              <a:t>Feel free to contact us with questions – concerns – solutions – or to share good news!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Frida</a:t>
            </a:r>
            <a:r>
              <a:rPr lang="en-US" dirty="0" smtClean="0"/>
              <a:t> Kahlo was </a:t>
            </a:r>
            <a:r>
              <a:rPr lang="en-US" sz="1200" kern="1200" dirty="0" smtClean="0">
                <a:solidFill>
                  <a:schemeClr val="tx1"/>
                </a:solidFill>
                <a:effectLst/>
                <a:latin typeface="Times" pitchFamily="-107" charset="0"/>
                <a:ea typeface="MS PGothic" pitchFamily="34" charset="-128"/>
                <a:cs typeface="MS PGothic" charset="0"/>
              </a:rPr>
              <a:t>a Mexican painter who is best known for her self-portraits. Kahlo's life began and ended in Mexico City.</a:t>
            </a:r>
            <a:r>
              <a:rPr lang="en-US" sz="1200" kern="1200" baseline="0" dirty="0" smtClean="0">
                <a:solidFill>
                  <a:schemeClr val="tx1"/>
                </a:solidFill>
                <a:effectLst/>
                <a:latin typeface="Times" pitchFamily="-107" charset="0"/>
                <a:ea typeface="MS PGothic" pitchFamily="34" charset="-128"/>
                <a:cs typeface="MS PGothic" charset="0"/>
              </a:rPr>
              <a:t>  She was seriously injured in a bus accident. </a:t>
            </a:r>
            <a:r>
              <a:rPr lang="en-US" sz="1200" kern="1200" dirty="0" smtClean="0">
                <a:solidFill>
                  <a:schemeClr val="tx1"/>
                </a:solidFill>
                <a:effectLst/>
                <a:latin typeface="Times" pitchFamily="-107" charset="0"/>
                <a:ea typeface="MS PGothic" pitchFamily="34" charset="-128"/>
                <a:cs typeface="MS PGothic" charset="0"/>
              </a:rPr>
              <a:t> </a:t>
            </a:r>
          </a:p>
          <a:p>
            <a:r>
              <a:rPr lang="en-US" sz="1200" kern="1200" dirty="0" smtClean="0">
                <a:solidFill>
                  <a:schemeClr val="tx1"/>
                </a:solidFill>
                <a:effectLst/>
                <a:latin typeface="Times" pitchFamily="-107" charset="0"/>
                <a:ea typeface="MS PGothic" pitchFamily="34" charset="-128"/>
                <a:cs typeface="MS PGothic" charset="0"/>
              </a:rPr>
              <a:t>Stephen Wiltshire is an artist who draws and paints detailed cityscapes. He has a particular talent for drawing lifelike, accurate representations of cities, sometimes after having only observed them briefly. He was awarded an MBE for services to the art world in 2006. He studied Fine Art at City &amp; Guilds Art College. His work is popular all over the world, and is held in a number of important collections. </a:t>
            </a:r>
          </a:p>
          <a:p>
            <a:endParaRPr lang="en-US" sz="1200" kern="1200" dirty="0" smtClean="0">
              <a:solidFill>
                <a:schemeClr val="tx1"/>
              </a:solidFill>
              <a:effectLst/>
              <a:latin typeface="Times" pitchFamily="-107" charset="0"/>
              <a:ea typeface="MS PGothic" pitchFamily="34" charset="-128"/>
              <a:cs typeface="MS PGothic" charset="0"/>
            </a:endParaRPr>
          </a:p>
          <a:p>
            <a:r>
              <a:rPr lang="en-US" sz="1200" kern="1200" dirty="0" smtClean="0">
                <a:solidFill>
                  <a:schemeClr val="tx1"/>
                </a:solidFill>
                <a:effectLst/>
                <a:latin typeface="Times" pitchFamily="-107" charset="0"/>
                <a:ea typeface="MS PGothic" pitchFamily="34" charset="-128"/>
                <a:cs typeface="MS PGothic" charset="0"/>
              </a:rPr>
              <a:t>Stephen Wiltshire is an artist who draws and paints detailed cityscapes. He has a particular talent for drawing lifelike, accurate representations of cities, sometimes after having only observed them briefly. He was awarded an MBE for services to the art world in 2006. He studied Fine Art at City &amp; Guilds Art College. His work is popular all over the world, and is held in a number of important collections. </a:t>
            </a:r>
          </a:p>
          <a:p>
            <a:r>
              <a:rPr lang="en-US" sz="1200" kern="1200" dirty="0" smtClean="0">
                <a:solidFill>
                  <a:schemeClr val="tx1"/>
                </a:solidFill>
                <a:effectLst/>
                <a:latin typeface="Times" pitchFamily="-107" charset="0"/>
                <a:ea typeface="MS PGothic" pitchFamily="34" charset="-128"/>
                <a:cs typeface="MS PGothic" charset="0"/>
              </a:rPr>
              <a:t> </a:t>
            </a:r>
          </a:p>
          <a:p>
            <a:r>
              <a:rPr lang="en-US" sz="1200" kern="1200" dirty="0" smtClean="0">
                <a:solidFill>
                  <a:schemeClr val="tx1"/>
                </a:solidFill>
                <a:effectLst/>
                <a:latin typeface="Times" pitchFamily="-107" charset="0"/>
                <a:ea typeface="MS PGothic" pitchFamily="34" charset="-128"/>
                <a:cs typeface="MS PGothic" charset="0"/>
              </a:rPr>
              <a:t> </a:t>
            </a:r>
          </a:p>
          <a:p>
            <a:r>
              <a:rPr lang="en-US" sz="1200" kern="1200" dirty="0" smtClean="0">
                <a:solidFill>
                  <a:schemeClr val="tx1"/>
                </a:solidFill>
                <a:effectLst/>
                <a:latin typeface="Times" pitchFamily="-107" charset="0"/>
                <a:ea typeface="MS PGothic" pitchFamily="34" charset="-128"/>
                <a:cs typeface="MS PGothic" charset="0"/>
              </a:rPr>
              <a:t>48-year-old </a:t>
            </a:r>
            <a:r>
              <a:rPr lang="en-US" sz="1200" b="1" kern="1200" dirty="0" smtClean="0">
                <a:solidFill>
                  <a:schemeClr val="tx1"/>
                </a:solidFill>
                <a:effectLst/>
                <a:latin typeface="Times" pitchFamily="-107" charset="0"/>
                <a:ea typeface="MS PGothic" pitchFamily="34" charset="-128"/>
                <a:cs typeface="MS PGothic" charset="0"/>
              </a:rPr>
              <a:t>Peter </a:t>
            </a:r>
            <a:r>
              <a:rPr lang="en-US" sz="1200" b="1" kern="1200" dirty="0" err="1" smtClean="0">
                <a:solidFill>
                  <a:schemeClr val="tx1"/>
                </a:solidFill>
                <a:effectLst/>
                <a:latin typeface="Times" pitchFamily="-107" charset="0"/>
                <a:ea typeface="MS PGothic" pitchFamily="34" charset="-128"/>
                <a:cs typeface="MS PGothic" charset="0"/>
              </a:rPr>
              <a:t>Longstaff</a:t>
            </a:r>
            <a:r>
              <a:rPr lang="en-US" sz="1200" b="1" kern="1200" dirty="0" smtClean="0">
                <a:solidFill>
                  <a:schemeClr val="tx1"/>
                </a:solidFill>
                <a:effectLst/>
                <a:latin typeface="Times" pitchFamily="-107" charset="0"/>
                <a:ea typeface="MS PGothic" pitchFamily="34" charset="-128"/>
                <a:cs typeface="MS PGothic" charset="0"/>
              </a:rPr>
              <a:t> </a:t>
            </a:r>
            <a:r>
              <a:rPr lang="en-US" sz="1200" kern="1200" dirty="0" smtClean="0">
                <a:solidFill>
                  <a:schemeClr val="tx1"/>
                </a:solidFill>
                <a:effectLst/>
                <a:latin typeface="Times" pitchFamily="-107" charset="0"/>
                <a:ea typeface="MS PGothic" pitchFamily="34" charset="-128"/>
                <a:cs typeface="MS PGothic" charset="0"/>
              </a:rPr>
              <a:t>is living proof that ambition and hope can overcome pretty much anything. Although he is armless, he manages to create artworks most of us couldn’t paint with three hands.</a:t>
            </a:r>
          </a:p>
          <a:p>
            <a:endParaRPr lang="en-US" sz="1200" kern="1200" dirty="0" smtClean="0">
              <a:solidFill>
                <a:schemeClr val="tx1"/>
              </a:solidFill>
              <a:effectLst/>
              <a:latin typeface="Times" pitchFamily="-107" charset="0"/>
              <a:ea typeface="MS PGothic" pitchFamily="34" charset="-128"/>
              <a:cs typeface="MS PGothic"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48</a:t>
            </a:fld>
            <a:endParaRPr lang="en-US"/>
          </a:p>
        </p:txBody>
      </p:sp>
    </p:spTree>
    <p:extLst>
      <p:ext uri="{BB962C8B-B14F-4D97-AF65-F5344CB8AC3E}">
        <p14:creationId xmlns:p14="http://schemas.microsoft.com/office/powerpoint/2010/main" val="27031725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Lin Manuel</a:t>
            </a:r>
            <a:r>
              <a:rPr lang="en-US" baseline="0" dirty="0" smtClean="0"/>
              <a:t> Miranda – Hamilton – </a:t>
            </a:r>
            <a:r>
              <a:rPr lang="en-US" sz="1200" kern="1200" dirty="0" smtClean="0">
                <a:solidFill>
                  <a:schemeClr val="tx1"/>
                </a:solidFill>
                <a:effectLst/>
                <a:latin typeface="Times" pitchFamily="-107" charset="0"/>
                <a:ea typeface="MS PGothic" pitchFamily="34" charset="-128"/>
                <a:cs typeface="MS PGothic" charset="0"/>
              </a:rPr>
              <a:t>is an American </a:t>
            </a:r>
            <a:r>
              <a:rPr lang="en-US" sz="1200" kern="1200" dirty="0" smtClean="0">
                <a:solidFill>
                  <a:schemeClr val="tx1"/>
                </a:solidFill>
                <a:effectLst/>
                <a:latin typeface="Times" pitchFamily="-107" charset="0"/>
                <a:ea typeface="MS PGothic" pitchFamily="34" charset="-128"/>
                <a:cs typeface="MS PGothic" charset="0"/>
                <a:hlinkClick r:id="rId3" tooltip="Composer"/>
              </a:rPr>
              <a:t>composer</a:t>
            </a:r>
            <a:r>
              <a:rPr lang="en-US" sz="1200" kern="1200" dirty="0" smtClean="0">
                <a:solidFill>
                  <a:schemeClr val="tx1"/>
                </a:solidFill>
                <a:effectLst/>
                <a:latin typeface="Times" pitchFamily="-107" charset="0"/>
                <a:ea typeface="MS PGothic" pitchFamily="34" charset="-128"/>
                <a:cs typeface="MS PGothic" charset="0"/>
              </a:rPr>
              <a:t>, </a:t>
            </a:r>
            <a:r>
              <a:rPr lang="en-US" sz="1200" kern="1200" dirty="0" smtClean="0">
                <a:solidFill>
                  <a:schemeClr val="tx1"/>
                </a:solidFill>
                <a:effectLst/>
                <a:latin typeface="Times" pitchFamily="-107" charset="0"/>
                <a:ea typeface="MS PGothic" pitchFamily="34" charset="-128"/>
                <a:cs typeface="MS PGothic" charset="0"/>
                <a:hlinkClick r:id="rId4" tooltip="Rapper"/>
              </a:rPr>
              <a:t>rapper</a:t>
            </a:r>
            <a:r>
              <a:rPr lang="en-US" sz="1200" kern="1200" dirty="0" smtClean="0">
                <a:solidFill>
                  <a:schemeClr val="tx1"/>
                </a:solidFill>
                <a:effectLst/>
                <a:latin typeface="Times" pitchFamily="-107" charset="0"/>
                <a:ea typeface="MS PGothic" pitchFamily="34" charset="-128"/>
                <a:cs typeface="MS PGothic" charset="0"/>
              </a:rPr>
              <a:t>, </a:t>
            </a:r>
            <a:r>
              <a:rPr lang="en-US" sz="1200" kern="1200" dirty="0" smtClean="0">
                <a:solidFill>
                  <a:schemeClr val="tx1"/>
                </a:solidFill>
                <a:effectLst/>
                <a:latin typeface="Times" pitchFamily="-107" charset="0"/>
                <a:ea typeface="MS PGothic" pitchFamily="34" charset="-128"/>
                <a:cs typeface="MS PGothic" charset="0"/>
                <a:hlinkClick r:id="rId5" tooltip="Lyricist"/>
              </a:rPr>
              <a:t>lyricist</a:t>
            </a:r>
            <a:r>
              <a:rPr lang="en-US" sz="1200" kern="1200" dirty="0" smtClean="0">
                <a:solidFill>
                  <a:schemeClr val="tx1"/>
                </a:solidFill>
                <a:effectLst/>
                <a:latin typeface="Times" pitchFamily="-107" charset="0"/>
                <a:ea typeface="MS PGothic" pitchFamily="34" charset="-128"/>
                <a:cs typeface="MS PGothic" charset="0"/>
              </a:rPr>
              <a:t>, and actor. He wrote the </a:t>
            </a:r>
            <a:r>
              <a:rPr lang="en-US" sz="1200" kern="1200" dirty="0" smtClean="0">
                <a:solidFill>
                  <a:schemeClr val="tx1"/>
                </a:solidFill>
                <a:effectLst/>
                <a:latin typeface="Times" pitchFamily="-107" charset="0"/>
                <a:ea typeface="MS PGothic" pitchFamily="34" charset="-128"/>
                <a:cs typeface="MS PGothic" charset="0"/>
                <a:hlinkClick r:id="rId6" tooltip="Broadway theatre"/>
              </a:rPr>
              <a:t>Broadway</a:t>
            </a:r>
            <a:r>
              <a:rPr lang="en-US" sz="1200" kern="1200" dirty="0" smtClean="0">
                <a:solidFill>
                  <a:schemeClr val="tx1"/>
                </a:solidFill>
                <a:effectLst/>
                <a:latin typeface="Times" pitchFamily="-107" charset="0"/>
                <a:ea typeface="MS PGothic" pitchFamily="34" charset="-128"/>
                <a:cs typeface="MS PGothic" charset="0"/>
              </a:rPr>
              <a:t> </a:t>
            </a:r>
            <a:r>
              <a:rPr lang="en-US" sz="1200" kern="1200" dirty="0" smtClean="0">
                <a:solidFill>
                  <a:schemeClr val="tx1"/>
                </a:solidFill>
                <a:effectLst/>
                <a:latin typeface="Times" pitchFamily="-107" charset="0"/>
                <a:ea typeface="MS PGothic" pitchFamily="34" charset="-128"/>
                <a:cs typeface="MS PGothic" charset="0"/>
                <a:hlinkClick r:id="rId7" tooltip="Musical theater"/>
              </a:rPr>
              <a:t>musical</a:t>
            </a:r>
            <a:r>
              <a:rPr lang="en-US" sz="1200" kern="1200" dirty="0" smtClean="0">
                <a:solidFill>
                  <a:schemeClr val="tx1"/>
                </a:solidFill>
                <a:effectLst/>
                <a:latin typeface="Times" pitchFamily="-107" charset="0"/>
                <a:ea typeface="MS PGothic" pitchFamily="34" charset="-128"/>
                <a:cs typeface="MS PGothic" charset="0"/>
              </a:rPr>
              <a:t> </a:t>
            </a:r>
            <a:r>
              <a:rPr lang="en-US" sz="1200" i="1" kern="1200" dirty="0" smtClean="0">
                <a:solidFill>
                  <a:schemeClr val="tx1"/>
                </a:solidFill>
                <a:effectLst/>
                <a:latin typeface="Times" pitchFamily="-107" charset="0"/>
                <a:ea typeface="MS PGothic" pitchFamily="34" charset="-128"/>
                <a:cs typeface="MS PGothic" charset="0"/>
                <a:hlinkClick r:id="rId8" tooltip="In the Heights (musical)"/>
              </a:rPr>
              <a:t>In the Heights</a:t>
            </a:r>
            <a:r>
              <a:rPr lang="en-US" sz="1200" kern="1200" dirty="0" smtClean="0">
                <a:solidFill>
                  <a:schemeClr val="tx1"/>
                </a:solidFill>
                <a:effectLst/>
                <a:latin typeface="Times" pitchFamily="-107" charset="0"/>
                <a:ea typeface="MS PGothic" pitchFamily="34" charset="-128"/>
                <a:cs typeface="MS PGothic" charset="0"/>
              </a:rPr>
              <a:t>, for which he won numerous accolades, including a </a:t>
            </a:r>
            <a:r>
              <a:rPr lang="en-US" sz="1200" kern="1200" dirty="0" smtClean="0">
                <a:solidFill>
                  <a:schemeClr val="tx1"/>
                </a:solidFill>
                <a:effectLst/>
                <a:latin typeface="Times" pitchFamily="-107" charset="0"/>
                <a:ea typeface="MS PGothic" pitchFamily="34" charset="-128"/>
                <a:cs typeface="MS PGothic" charset="0"/>
                <a:hlinkClick r:id="rId9" tooltip="Tony Award"/>
              </a:rPr>
              <a:t>Tony</a:t>
            </a:r>
            <a:r>
              <a:rPr lang="en-US" sz="1200" kern="1200" dirty="0" smtClean="0">
                <a:solidFill>
                  <a:schemeClr val="tx1"/>
                </a:solidFill>
                <a:effectLst/>
                <a:latin typeface="Times" pitchFamily="-107" charset="0"/>
                <a:ea typeface="MS PGothic" pitchFamily="34" charset="-128"/>
                <a:cs typeface="MS PGothic" charset="0"/>
              </a:rPr>
              <a:t> and a </a:t>
            </a:r>
            <a:r>
              <a:rPr lang="en-US" sz="1200" kern="1200" dirty="0" smtClean="0">
                <a:solidFill>
                  <a:schemeClr val="tx1"/>
                </a:solidFill>
                <a:effectLst/>
                <a:latin typeface="Times" pitchFamily="-107" charset="0"/>
                <a:ea typeface="MS PGothic" pitchFamily="34" charset="-128"/>
                <a:cs typeface="MS PGothic" charset="0"/>
                <a:hlinkClick r:id="rId10" tooltip="Grammy Award"/>
              </a:rPr>
              <a:t>Grammy Award</a:t>
            </a:r>
            <a:r>
              <a:rPr lang="en-US" sz="1200" kern="1200" dirty="0" smtClean="0">
                <a:solidFill>
                  <a:schemeClr val="tx1"/>
                </a:solidFill>
                <a:effectLst/>
                <a:latin typeface="Times" pitchFamily="-107" charset="0"/>
                <a:ea typeface="MS PGothic" pitchFamily="34" charset="-128"/>
                <a:cs typeface="MS PGothic" charset="0"/>
              </a:rPr>
              <a:t>. It opened on Broadway at the </a:t>
            </a:r>
            <a:r>
              <a:rPr lang="en-US" sz="1200" kern="1200" dirty="0" smtClean="0">
                <a:solidFill>
                  <a:schemeClr val="tx1"/>
                </a:solidFill>
                <a:effectLst/>
                <a:latin typeface="Times" pitchFamily="-107" charset="0"/>
                <a:ea typeface="MS PGothic" pitchFamily="34" charset="-128"/>
                <a:cs typeface="MS PGothic" charset="0"/>
                <a:hlinkClick r:id="rId11" tooltip="Richard Rodgers Theatre"/>
              </a:rPr>
              <a:t>Richard Rodgers Theatre</a:t>
            </a:r>
            <a:r>
              <a:rPr lang="en-US" sz="1200" kern="1200" dirty="0" smtClean="0">
                <a:solidFill>
                  <a:schemeClr val="tx1"/>
                </a:solidFill>
                <a:effectLst/>
                <a:latin typeface="Times" pitchFamily="-107" charset="0"/>
                <a:ea typeface="MS PGothic" pitchFamily="34" charset="-128"/>
                <a:cs typeface="MS PGothic" charset="0"/>
              </a:rPr>
              <a:t> in 2008, and Miranda starred in it as </a:t>
            </a:r>
            <a:r>
              <a:rPr lang="en-US" sz="1200" kern="1200" dirty="0" err="1" smtClean="0">
                <a:solidFill>
                  <a:schemeClr val="tx1"/>
                </a:solidFill>
                <a:effectLst/>
                <a:latin typeface="Times" pitchFamily="-107" charset="0"/>
                <a:ea typeface="MS PGothic" pitchFamily="34" charset="-128"/>
                <a:cs typeface="MS PGothic" charset="0"/>
              </a:rPr>
              <a:t>Usnavi</a:t>
            </a:r>
            <a:r>
              <a:rPr lang="en-US" sz="1200" kern="1200" dirty="0" smtClean="0">
                <a:solidFill>
                  <a:schemeClr val="tx1"/>
                </a:solidFill>
                <a:effectLst/>
                <a:latin typeface="Times" pitchFamily="-107" charset="0"/>
                <a:ea typeface="MS PGothic" pitchFamily="34" charset="-128"/>
                <a:cs typeface="MS PGothic" charset="0"/>
              </a:rPr>
              <a:t>. </a:t>
            </a:r>
          </a:p>
          <a:p>
            <a:r>
              <a:rPr lang="en-US" sz="1200" kern="1200" dirty="0" smtClean="0">
                <a:solidFill>
                  <a:schemeClr val="tx1"/>
                </a:solidFill>
                <a:effectLst/>
                <a:latin typeface="Times" pitchFamily="-107" charset="0"/>
                <a:ea typeface="MS PGothic" pitchFamily="34" charset="-128"/>
                <a:cs typeface="MS PGothic" charset="0"/>
              </a:rPr>
              <a:t>Miranda made </a:t>
            </a:r>
            <a:r>
              <a:rPr lang="en-US" sz="1200" i="1" kern="1200" dirty="0" smtClean="0">
                <a:solidFill>
                  <a:schemeClr val="tx1"/>
                </a:solidFill>
                <a:effectLst/>
                <a:latin typeface="Times" pitchFamily="-107" charset="0"/>
                <a:ea typeface="MS PGothic" pitchFamily="34" charset="-128"/>
                <a:cs typeface="MS PGothic" charset="0"/>
              </a:rPr>
              <a:t>The Hamilton </a:t>
            </a:r>
            <a:r>
              <a:rPr lang="en-US" sz="1200" i="1" kern="1200" dirty="0" err="1" smtClean="0">
                <a:solidFill>
                  <a:schemeClr val="tx1"/>
                </a:solidFill>
                <a:effectLst/>
                <a:latin typeface="Times" pitchFamily="-107" charset="0"/>
                <a:ea typeface="MS PGothic" pitchFamily="34" charset="-128"/>
                <a:cs typeface="MS PGothic" charset="0"/>
              </a:rPr>
              <a:t>Mixtape</a:t>
            </a:r>
            <a:r>
              <a:rPr lang="en-US" sz="1200" kern="1200" dirty="0" smtClean="0">
                <a:solidFill>
                  <a:schemeClr val="tx1"/>
                </a:solidFill>
                <a:effectLst/>
                <a:latin typeface="Times" pitchFamily="-107" charset="0"/>
                <a:ea typeface="MS PGothic" pitchFamily="34" charset="-128"/>
                <a:cs typeface="MS PGothic" charset="0"/>
              </a:rPr>
              <a:t>, a </a:t>
            </a:r>
            <a:r>
              <a:rPr lang="en-US" sz="1200" u="sng" kern="1200" dirty="0" smtClean="0">
                <a:solidFill>
                  <a:schemeClr val="tx1"/>
                </a:solidFill>
                <a:effectLst/>
                <a:latin typeface="Times" pitchFamily="-107" charset="0"/>
                <a:ea typeface="MS PGothic" pitchFamily="34" charset="-128"/>
                <a:cs typeface="MS PGothic" charset="0"/>
                <a:hlinkClick r:id="rId12" tooltip="Hip hop"/>
              </a:rPr>
              <a:t>hip hop</a:t>
            </a:r>
            <a:r>
              <a:rPr lang="en-US" sz="1200" kern="1200" dirty="0" smtClean="0">
                <a:solidFill>
                  <a:schemeClr val="tx1"/>
                </a:solidFill>
                <a:effectLst/>
                <a:latin typeface="Times" pitchFamily="-107" charset="0"/>
                <a:ea typeface="MS PGothic" pitchFamily="34" charset="-128"/>
                <a:cs typeface="MS PGothic" charset="0"/>
              </a:rPr>
              <a:t> album based upon the life of </a:t>
            </a:r>
            <a:r>
              <a:rPr lang="en-US" sz="1200" u="sng" kern="1200" dirty="0" smtClean="0">
                <a:solidFill>
                  <a:schemeClr val="tx1"/>
                </a:solidFill>
                <a:effectLst/>
                <a:latin typeface="Times" pitchFamily="-107" charset="0"/>
                <a:ea typeface="MS PGothic" pitchFamily="34" charset="-128"/>
                <a:cs typeface="MS PGothic" charset="0"/>
                <a:hlinkClick r:id="rId13" tooltip="Alexander Hamilton"/>
              </a:rPr>
              <a:t>Alexander Hamilton</a:t>
            </a:r>
            <a:r>
              <a:rPr lang="en-US" sz="1200" kern="1200" dirty="0" smtClean="0">
                <a:solidFill>
                  <a:schemeClr val="tx1"/>
                </a:solidFill>
                <a:effectLst/>
                <a:latin typeface="Times" pitchFamily="-107" charset="0"/>
                <a:ea typeface="MS PGothic" pitchFamily="34" charset="-128"/>
                <a:cs typeface="MS PGothic" charset="0"/>
              </a:rPr>
              <a:t>.</a:t>
            </a:r>
            <a:r>
              <a:rPr lang="en-US" sz="1200" u="sng" kern="1200" baseline="30000" dirty="0" smtClean="0">
                <a:solidFill>
                  <a:schemeClr val="tx1"/>
                </a:solidFill>
                <a:effectLst/>
                <a:latin typeface="Times" pitchFamily="-107" charset="0"/>
                <a:ea typeface="MS PGothic" pitchFamily="34" charset="-128"/>
                <a:cs typeface="MS PGothic" charset="0"/>
                <a:hlinkClick r:id="rId14"/>
              </a:rPr>
              <a:t>[7]</a:t>
            </a:r>
            <a:r>
              <a:rPr lang="en-US" sz="1200" kern="1200" dirty="0" smtClean="0">
                <a:solidFill>
                  <a:schemeClr val="tx1"/>
                </a:solidFill>
                <a:effectLst/>
                <a:latin typeface="Times" pitchFamily="-107" charset="0"/>
                <a:ea typeface="MS PGothic" pitchFamily="34" charset="-128"/>
                <a:cs typeface="MS PGothic" charset="0"/>
              </a:rPr>
              <a:t> He performed the song </a:t>
            </a:r>
            <a:r>
              <a:rPr lang="en-US" sz="1200" i="1" kern="1200" dirty="0" smtClean="0">
                <a:solidFill>
                  <a:schemeClr val="tx1"/>
                </a:solidFill>
                <a:effectLst/>
                <a:latin typeface="Times" pitchFamily="-107" charset="0"/>
                <a:ea typeface="MS PGothic" pitchFamily="34" charset="-128"/>
                <a:cs typeface="MS PGothic" charset="0"/>
              </a:rPr>
              <a:t>Alexander Hamilton</a:t>
            </a:r>
            <a:r>
              <a:rPr lang="en-US" sz="1200" kern="1200" dirty="0" smtClean="0">
                <a:solidFill>
                  <a:schemeClr val="tx1"/>
                </a:solidFill>
                <a:effectLst/>
                <a:latin typeface="Times" pitchFamily="-107" charset="0"/>
                <a:ea typeface="MS PGothic" pitchFamily="34" charset="-128"/>
                <a:cs typeface="MS PGothic" charset="0"/>
              </a:rPr>
              <a:t> playing </a:t>
            </a:r>
            <a:r>
              <a:rPr lang="en-US" sz="1200" u="sng" kern="1200" dirty="0" smtClean="0">
                <a:solidFill>
                  <a:schemeClr val="tx1"/>
                </a:solidFill>
                <a:effectLst/>
                <a:latin typeface="Times" pitchFamily="-107" charset="0"/>
                <a:ea typeface="MS PGothic" pitchFamily="34" charset="-128"/>
                <a:cs typeface="MS PGothic" charset="0"/>
                <a:hlinkClick r:id="rId15" tooltip="Aaron Burr"/>
              </a:rPr>
              <a:t>Aaron Burr</a:t>
            </a:r>
            <a:r>
              <a:rPr lang="en-US" sz="1200" kern="1200" dirty="0" smtClean="0">
                <a:solidFill>
                  <a:schemeClr val="tx1"/>
                </a:solidFill>
                <a:effectLst/>
                <a:latin typeface="Times" pitchFamily="-107" charset="0"/>
                <a:ea typeface="MS PGothic" pitchFamily="34" charset="-128"/>
                <a:cs typeface="MS PGothic" charset="0"/>
              </a:rPr>
              <a:t> at the White House Evening of Poetry, Music, and the Spoken Word on May 12, 2009, accompanied by </a:t>
            </a:r>
            <a:r>
              <a:rPr lang="en-US" sz="1200" u="sng" kern="1200" dirty="0" smtClean="0">
                <a:solidFill>
                  <a:schemeClr val="tx1"/>
                </a:solidFill>
                <a:effectLst/>
                <a:latin typeface="Times" pitchFamily="-107" charset="0"/>
                <a:ea typeface="MS PGothic" pitchFamily="34" charset="-128"/>
                <a:cs typeface="MS PGothic" charset="0"/>
                <a:hlinkClick r:id="rId16" tooltip="Alex Lacamoire"/>
              </a:rPr>
              <a:t>Alex Lacamoire</a:t>
            </a:r>
            <a:r>
              <a:rPr lang="en-US" sz="1200" kern="1200" dirty="0" smtClean="0">
                <a:solidFill>
                  <a:schemeClr val="tx1"/>
                </a:solidFill>
                <a:effectLst/>
                <a:latin typeface="Times" pitchFamily="-107" charset="0"/>
                <a:ea typeface="MS PGothic" pitchFamily="34" charset="-128"/>
                <a:cs typeface="MS PGothic" charset="0"/>
              </a:rPr>
              <a:t>.</a:t>
            </a:r>
            <a:r>
              <a:rPr lang="en-US" sz="1200" u="sng" kern="1200" baseline="30000" dirty="0" smtClean="0">
                <a:solidFill>
                  <a:schemeClr val="tx1"/>
                </a:solidFill>
                <a:effectLst/>
                <a:latin typeface="Times" pitchFamily="-107" charset="0"/>
                <a:ea typeface="MS PGothic" pitchFamily="34" charset="-128"/>
                <a:cs typeface="MS PGothic" charset="0"/>
                <a:hlinkClick r:id="rId17"/>
              </a:rPr>
              <a:t>[8]</a:t>
            </a:r>
            <a:endParaRPr lang="en-US" sz="1200" kern="1200" dirty="0" smtClean="0">
              <a:solidFill>
                <a:schemeClr val="tx1"/>
              </a:solidFill>
              <a:effectLst/>
              <a:latin typeface="Times" pitchFamily="-107" charset="0"/>
              <a:ea typeface="MS PGothic" pitchFamily="34" charset="-128"/>
              <a:cs typeface="MS PGothic" charset="0"/>
            </a:endParaRPr>
          </a:p>
          <a:p>
            <a:r>
              <a:rPr lang="en-US" sz="1200" i="1" u="sng" kern="1200" dirty="0" smtClean="0">
                <a:solidFill>
                  <a:schemeClr val="tx1"/>
                </a:solidFill>
                <a:effectLst/>
                <a:latin typeface="Times" pitchFamily="-107" charset="0"/>
                <a:ea typeface="MS PGothic" pitchFamily="34" charset="-128"/>
                <a:cs typeface="MS PGothic" charset="0"/>
                <a:hlinkClick r:id="rId18" tooltip="Hamilton (musical)"/>
              </a:rPr>
              <a:t>Hamilton</a:t>
            </a:r>
            <a:r>
              <a:rPr lang="en-US" sz="1200" kern="1200" dirty="0" smtClean="0">
                <a:solidFill>
                  <a:schemeClr val="tx1"/>
                </a:solidFill>
                <a:effectLst/>
                <a:latin typeface="Times" pitchFamily="-107" charset="0"/>
                <a:ea typeface="MS PGothic" pitchFamily="34" charset="-128"/>
                <a:cs typeface="MS PGothic" charset="0"/>
              </a:rPr>
              <a:t>, a new musical based on the earlier </a:t>
            </a:r>
            <a:r>
              <a:rPr lang="en-US" sz="1200" i="1" kern="1200" dirty="0" smtClean="0">
                <a:solidFill>
                  <a:schemeClr val="tx1"/>
                </a:solidFill>
                <a:effectLst/>
                <a:latin typeface="Times" pitchFamily="-107" charset="0"/>
                <a:ea typeface="MS PGothic" pitchFamily="34" charset="-128"/>
                <a:cs typeface="MS PGothic" charset="0"/>
              </a:rPr>
              <a:t>Hamilton </a:t>
            </a:r>
            <a:r>
              <a:rPr lang="en-US" sz="1200" i="1" kern="1200" dirty="0" err="1" smtClean="0">
                <a:solidFill>
                  <a:schemeClr val="tx1"/>
                </a:solidFill>
                <a:effectLst/>
                <a:latin typeface="Times" pitchFamily="-107" charset="0"/>
                <a:ea typeface="MS PGothic" pitchFamily="34" charset="-128"/>
                <a:cs typeface="MS PGothic" charset="0"/>
              </a:rPr>
              <a:t>Mixtape</a:t>
            </a:r>
            <a:r>
              <a:rPr lang="en-US" sz="1200" kern="1200" dirty="0" smtClean="0">
                <a:solidFill>
                  <a:schemeClr val="tx1"/>
                </a:solidFill>
                <a:effectLst/>
                <a:latin typeface="Times" pitchFamily="-107" charset="0"/>
                <a:ea typeface="MS PGothic" pitchFamily="34" charset="-128"/>
                <a:cs typeface="MS PGothic" charset="0"/>
              </a:rPr>
              <a:t> work premiered </a:t>
            </a:r>
            <a:r>
              <a:rPr lang="en-US" sz="1200" u="sng" kern="1200" dirty="0" smtClean="0">
                <a:solidFill>
                  <a:schemeClr val="tx1"/>
                </a:solidFill>
                <a:effectLst/>
                <a:latin typeface="Times" pitchFamily="-107" charset="0"/>
                <a:ea typeface="MS PGothic" pitchFamily="34" charset="-128"/>
                <a:cs typeface="MS PGothic" charset="0"/>
                <a:hlinkClick r:id="rId19" tooltip="Off-Broadway"/>
              </a:rPr>
              <a:t>Off-Broadway</a:t>
            </a:r>
            <a:r>
              <a:rPr lang="en-US" sz="1200" kern="1200" dirty="0" smtClean="0">
                <a:solidFill>
                  <a:schemeClr val="tx1"/>
                </a:solidFill>
                <a:effectLst/>
                <a:latin typeface="Times" pitchFamily="-107" charset="0"/>
                <a:ea typeface="MS PGothic" pitchFamily="34" charset="-128"/>
                <a:cs typeface="MS PGothic" charset="0"/>
              </a:rPr>
              <a:t> at </a:t>
            </a:r>
            <a:r>
              <a:rPr lang="en-US" sz="1200" u="sng" kern="1200" dirty="0" smtClean="0">
                <a:solidFill>
                  <a:schemeClr val="tx1"/>
                </a:solidFill>
                <a:effectLst/>
                <a:latin typeface="Times" pitchFamily="-107" charset="0"/>
                <a:ea typeface="MS PGothic" pitchFamily="34" charset="-128"/>
                <a:cs typeface="MS PGothic" charset="0"/>
                <a:hlinkClick r:id="rId20" tooltip="The Public Theater"/>
              </a:rPr>
              <a:t>The Public </a:t>
            </a:r>
            <a:r>
              <a:rPr lang="en-US" sz="1200" u="sng" kern="1200" dirty="0" err="1" smtClean="0">
                <a:solidFill>
                  <a:schemeClr val="tx1"/>
                </a:solidFill>
                <a:effectLst/>
                <a:latin typeface="Times" pitchFamily="-107" charset="0"/>
                <a:ea typeface="MS PGothic" pitchFamily="34" charset="-128"/>
                <a:cs typeface="MS PGothic" charset="0"/>
                <a:hlinkClick r:id="rId20" tooltip="The Public Theater"/>
              </a:rPr>
              <a:t>Theater</a:t>
            </a:r>
            <a:r>
              <a:rPr lang="en-US" sz="1200" kern="1200" dirty="0" err="1" smtClean="0">
                <a:solidFill>
                  <a:schemeClr val="tx1"/>
                </a:solidFill>
                <a:effectLst/>
                <a:latin typeface="Times" pitchFamily="-107" charset="0"/>
                <a:ea typeface="MS PGothic" pitchFamily="34" charset="-128"/>
                <a:cs typeface="MS PGothic" charset="0"/>
              </a:rPr>
              <a:t>in</a:t>
            </a:r>
            <a:r>
              <a:rPr lang="en-US" sz="1200" kern="1200" dirty="0" smtClean="0">
                <a:solidFill>
                  <a:schemeClr val="tx1"/>
                </a:solidFill>
                <a:effectLst/>
                <a:latin typeface="Times" pitchFamily="-107" charset="0"/>
                <a:ea typeface="MS PGothic" pitchFamily="34" charset="-128"/>
                <a:cs typeface="MS PGothic" charset="0"/>
              </a:rPr>
              <a:t> January 2015. The show stars Miranda as </a:t>
            </a:r>
            <a:r>
              <a:rPr lang="en-US" sz="1200" u="sng" kern="1200" dirty="0" smtClean="0">
                <a:solidFill>
                  <a:schemeClr val="tx1"/>
                </a:solidFill>
                <a:effectLst/>
                <a:latin typeface="Times" pitchFamily="-107" charset="0"/>
                <a:ea typeface="MS PGothic" pitchFamily="34" charset="-128"/>
                <a:cs typeface="MS PGothic" charset="0"/>
                <a:hlinkClick r:id="rId13" tooltip="Alexander Hamilton"/>
              </a:rPr>
              <a:t>Alexander Hamilton</a:t>
            </a:r>
            <a:r>
              <a:rPr lang="en-US" sz="1200" kern="1200" dirty="0" smtClean="0">
                <a:solidFill>
                  <a:schemeClr val="tx1"/>
                </a:solidFill>
                <a:effectLst/>
                <a:latin typeface="Times" pitchFamily="-107" charset="0"/>
                <a:ea typeface="MS PGothic" pitchFamily="34" charset="-128"/>
                <a:cs typeface="MS PGothic" charset="0"/>
              </a:rPr>
              <a:t>, and was directed by frequent collaborator </a:t>
            </a:r>
            <a:r>
              <a:rPr lang="en-US" sz="1200" u="sng" kern="1200" dirty="0" smtClean="0">
                <a:solidFill>
                  <a:schemeClr val="tx1"/>
                </a:solidFill>
                <a:effectLst/>
                <a:latin typeface="Times" pitchFamily="-107" charset="0"/>
                <a:ea typeface="MS PGothic" pitchFamily="34" charset="-128"/>
                <a:cs typeface="MS PGothic" charset="0"/>
                <a:hlinkClick r:id="rId21" tooltip="Thomas Kail"/>
              </a:rPr>
              <a:t>Thomas Kail</a:t>
            </a:r>
            <a:r>
              <a:rPr lang="en-US" sz="1200" kern="1200" dirty="0" smtClean="0">
                <a:solidFill>
                  <a:schemeClr val="tx1"/>
                </a:solidFill>
                <a:effectLst/>
                <a:latin typeface="Times" pitchFamily="-107" charset="0"/>
                <a:ea typeface="MS PGothic" pitchFamily="34" charset="-128"/>
                <a:cs typeface="MS PGothic" charset="0"/>
              </a:rPr>
              <a:t>.</a:t>
            </a:r>
            <a:r>
              <a:rPr lang="en-US" sz="1200" u="sng" kern="1200" baseline="30000" dirty="0" smtClean="0">
                <a:solidFill>
                  <a:schemeClr val="tx1"/>
                </a:solidFill>
                <a:effectLst/>
                <a:latin typeface="Times" pitchFamily="-107" charset="0"/>
                <a:ea typeface="MS PGothic" pitchFamily="34" charset="-128"/>
                <a:cs typeface="MS PGothic" charset="0"/>
                <a:hlinkClick r:id="rId22"/>
              </a:rPr>
              <a:t>[9]</a:t>
            </a:r>
            <a:r>
              <a:rPr lang="en-US" sz="1200" u="sng" kern="1200" baseline="30000" dirty="0" smtClean="0">
                <a:solidFill>
                  <a:schemeClr val="tx1"/>
                </a:solidFill>
                <a:effectLst/>
                <a:latin typeface="Times" pitchFamily="-107" charset="0"/>
                <a:ea typeface="MS PGothic" pitchFamily="34" charset="-128"/>
                <a:cs typeface="MS PGothic" charset="0"/>
                <a:hlinkClick r:id="rId23"/>
              </a:rPr>
              <a:t>[10]</a:t>
            </a:r>
            <a:r>
              <a:rPr lang="en-US" sz="1200" kern="1200" dirty="0" smtClean="0">
                <a:solidFill>
                  <a:schemeClr val="tx1"/>
                </a:solidFill>
                <a:effectLst/>
                <a:latin typeface="Times" pitchFamily="-107" charset="0"/>
                <a:ea typeface="MS PGothic" pitchFamily="34" charset="-128"/>
                <a:cs typeface="MS PGothic" charset="0"/>
              </a:rPr>
              <a:t> The show received positive reviews, and is expected to open on </a:t>
            </a:r>
            <a:r>
              <a:rPr lang="en-US" sz="1200" u="sng" kern="1200" dirty="0" smtClean="0">
                <a:solidFill>
                  <a:schemeClr val="tx1"/>
                </a:solidFill>
                <a:effectLst/>
                <a:latin typeface="Times" pitchFamily="-107" charset="0"/>
                <a:ea typeface="MS PGothic" pitchFamily="34" charset="-128"/>
                <a:cs typeface="MS PGothic" charset="0"/>
                <a:hlinkClick r:id="rId6" tooltip="Broadway theatre"/>
              </a:rPr>
              <a:t>Broadway</a:t>
            </a:r>
            <a:r>
              <a:rPr lang="en-US" sz="1200" kern="1200" dirty="0" smtClean="0">
                <a:solidFill>
                  <a:schemeClr val="tx1"/>
                </a:solidFill>
                <a:effectLst/>
                <a:latin typeface="Times" pitchFamily="-107" charset="0"/>
                <a:ea typeface="MS PGothic" pitchFamily="34" charset="-128"/>
                <a:cs typeface="MS PGothic" charset="0"/>
              </a:rPr>
              <a:t> in July 2015 (previews) at </a:t>
            </a:r>
            <a:r>
              <a:rPr lang="en-US" sz="1200" kern="1200" dirty="0" err="1" smtClean="0">
                <a:solidFill>
                  <a:schemeClr val="tx1"/>
                </a:solidFill>
                <a:effectLst/>
                <a:latin typeface="Times" pitchFamily="-107" charset="0"/>
                <a:ea typeface="MS PGothic" pitchFamily="34" charset="-128"/>
                <a:cs typeface="MS PGothic" charset="0"/>
              </a:rPr>
              <a:t>the</a:t>
            </a:r>
            <a:r>
              <a:rPr lang="en-US" sz="1200" u="sng" kern="1200" dirty="0" err="1" smtClean="0">
                <a:solidFill>
                  <a:schemeClr val="tx1"/>
                </a:solidFill>
                <a:effectLst/>
                <a:latin typeface="Times" pitchFamily="-107" charset="0"/>
                <a:ea typeface="MS PGothic" pitchFamily="34" charset="-128"/>
                <a:cs typeface="MS PGothic" charset="0"/>
                <a:hlinkClick r:id="rId11" tooltip="Richard Rodgers Theatre"/>
              </a:rPr>
              <a:t>Richard</a:t>
            </a:r>
            <a:r>
              <a:rPr lang="en-US" sz="1200" u="sng" kern="1200" dirty="0" smtClean="0">
                <a:solidFill>
                  <a:schemeClr val="tx1"/>
                </a:solidFill>
                <a:effectLst/>
                <a:latin typeface="Times" pitchFamily="-107" charset="0"/>
                <a:ea typeface="MS PGothic" pitchFamily="34" charset="-128"/>
                <a:cs typeface="MS PGothic" charset="0"/>
                <a:hlinkClick r:id="rId11" tooltip="Richard Rodgers Theatre"/>
              </a:rPr>
              <a:t> Rodgers Theatre</a:t>
            </a:r>
            <a:r>
              <a:rPr lang="en-US" sz="1200" kern="1200" dirty="0" smtClean="0">
                <a:solidFill>
                  <a:schemeClr val="tx1"/>
                </a:solidFill>
                <a:effectLst/>
                <a:latin typeface="Times" pitchFamily="-107" charset="0"/>
                <a:ea typeface="MS PGothic" pitchFamily="34" charset="-128"/>
                <a:cs typeface="MS PGothic" charset="0"/>
              </a:rPr>
              <a:t>.</a:t>
            </a:r>
            <a:r>
              <a:rPr lang="en-US" sz="1200" u="sng" kern="1200" baseline="30000" dirty="0" smtClean="0">
                <a:solidFill>
                  <a:schemeClr val="tx1"/>
                </a:solidFill>
                <a:effectLst/>
                <a:latin typeface="Times" pitchFamily="-107" charset="0"/>
                <a:ea typeface="MS PGothic" pitchFamily="34" charset="-128"/>
                <a:cs typeface="MS PGothic" charset="0"/>
                <a:hlinkClick r:id="rId24"/>
              </a:rPr>
              <a:t>[11]</a:t>
            </a:r>
            <a:endParaRPr lang="en-US" sz="1200" kern="1200" dirty="0" smtClean="0">
              <a:solidFill>
                <a:schemeClr val="tx1"/>
              </a:solidFill>
              <a:effectLst/>
              <a:latin typeface="Times" pitchFamily="-107" charset="0"/>
              <a:ea typeface="MS PGothic" pitchFamily="34" charset="-128"/>
              <a:cs typeface="MS PGothic"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9ED93EC0-4B77-CE44-A192-B942942D1A07}" type="slidenum">
              <a:rPr lang="en-US" smtClean="0"/>
              <a:pPr>
                <a:defRPr/>
              </a:pPr>
              <a:t>49</a:t>
            </a:fld>
            <a:endParaRPr lang="en-US"/>
          </a:p>
        </p:txBody>
      </p:sp>
    </p:spTree>
    <p:extLst>
      <p:ext uri="{BB962C8B-B14F-4D97-AF65-F5344CB8AC3E}">
        <p14:creationId xmlns:p14="http://schemas.microsoft.com/office/powerpoint/2010/main" val="5476572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noTextEdit="1"/>
          </p:cNvSpPr>
          <p:nvPr>
            <p:ph type="sldImg"/>
          </p:nvPr>
        </p:nvSpPr>
        <p:spPr>
          <a:ln/>
        </p:spPr>
      </p:sp>
      <p:sp>
        <p:nvSpPr>
          <p:cNvPr id="1218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MS PGothic" charset="0"/>
              </a:rPr>
              <a:t>Take a look at the content of your class – do you tend to teach the art of a predominant culture?</a:t>
            </a:r>
          </a:p>
          <a:p>
            <a:r>
              <a:rPr lang="en-US">
                <a:latin typeface="Times" charset="0"/>
                <a:ea typeface="MS PGothic" charset="0"/>
              </a:rPr>
              <a:t>Your students can make significant contributions from their various cultures</a:t>
            </a:r>
          </a:p>
          <a:p>
            <a:endParaRPr lang="en-US">
              <a:latin typeface="Times" charset="0"/>
              <a:ea typeface="MS PGothic" charset="0"/>
            </a:endParaRPr>
          </a:p>
          <a:p>
            <a:r>
              <a:rPr lang="en-US">
                <a:latin typeface="Times" charset="0"/>
                <a:ea typeface="MS PGothic" charset="0"/>
              </a:rPr>
              <a:t>These are not easy questions and there are no easy answers – but I can tell you that when I said that it could be challenging because of socio-economic status – I was encouraged to ‘have a dialogue’ about what could be done to remedy that … we’ve got some things in place like donations … partnerships… We can do more and it starts with your own reflective thinking and then honest conversations with your colleagues</a:t>
            </a:r>
          </a:p>
          <a:p>
            <a:endParaRPr lang="en-US">
              <a:latin typeface="Times" charset="0"/>
              <a:ea typeface="MS PGothic" charset="0"/>
            </a:endParaRPr>
          </a:p>
          <a:p>
            <a:endParaRPr lang="en-US">
              <a:latin typeface="Times" charset="0"/>
              <a:ea typeface="MS PGothic" charset="0"/>
            </a:endParaRP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5FFBFD13-4B3A-6947-97D7-35CCE161B1B0}" type="slidenum">
              <a:rPr lang="en-US" sz="1200" smtClean="0"/>
              <a:pPr>
                <a:defRPr/>
              </a:pPr>
              <a:t>51</a:t>
            </a:fld>
            <a:endParaRPr lang="en-US" sz="120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noTextEdit="1"/>
          </p:cNvSpPr>
          <p:nvPr>
            <p:ph type="sldImg"/>
          </p:nvPr>
        </p:nvSpPr>
        <p:spPr>
          <a:ln/>
        </p:spPr>
      </p:sp>
      <p:sp>
        <p:nvSpPr>
          <p:cNvPr id="12390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MS PGothic" charset="0"/>
              </a:rPr>
              <a:t>If an equity audit is completed in the arts – how would we do?</a:t>
            </a:r>
          </a:p>
          <a:p>
            <a:endParaRPr lang="en-US">
              <a:latin typeface="Times" charset="0"/>
              <a:ea typeface="MS PGothic" charset="0"/>
            </a:endParaRPr>
          </a:p>
          <a:p>
            <a:r>
              <a:rPr lang="en-US">
                <a:latin typeface="Times" charset="0"/>
                <a:ea typeface="MS PGothic" charset="0"/>
              </a:rPr>
              <a:t>Cultural Proficiency is a priority in this district and we don’t want to be left behind – so let’s keep the dialogue going – send me an email – talk with your colleagues – your principal – do some soul searching for yourself …</a:t>
            </a: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31B5D7D9-D83E-904D-AA54-2049304DBDDA}" type="slidenum">
              <a:rPr lang="en-US" sz="1200" smtClean="0"/>
              <a:pPr>
                <a:defRPr/>
              </a:pPr>
              <a:t>53</a:t>
            </a:fld>
            <a:endParaRPr lang="en-US" sz="120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Image Placeholder 1"/>
          <p:cNvSpPr>
            <a:spLocks noGrp="1" noRot="1" noChangeAspect="1" noTextEdit="1"/>
          </p:cNvSpPr>
          <p:nvPr>
            <p:ph type="sldImg"/>
          </p:nvPr>
        </p:nvSpPr>
        <p:spPr>
          <a:ln/>
        </p:spPr>
      </p:sp>
      <p:sp>
        <p:nvSpPr>
          <p:cNvPr id="1464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MS PGothic" charset="0"/>
            </a:endParaRP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5FE0FBB5-ED7B-D540-9F7F-36D7FED0981E}" type="slidenum">
              <a:rPr lang="en-US" sz="1200" smtClean="0"/>
              <a:pPr>
                <a:defRPr/>
              </a:pPr>
              <a:t>54</a:t>
            </a:fld>
            <a:endParaRPr lang="en-US" sz="12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ln/>
        </p:spPr>
      </p:sp>
      <p:sp>
        <p:nvSpPr>
          <p:cNvPr id="2253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Times" charset="0"/>
                <a:ea typeface="MS PGothic" charset="0"/>
              </a:rPr>
              <a:t>We will be collecting teacher data digitally this year – your attendance is recorded via the </a:t>
            </a:r>
            <a:r>
              <a:rPr lang="en-US" dirty="0" err="1">
                <a:latin typeface="Times" charset="0"/>
                <a:ea typeface="MS PGothic" charset="0"/>
              </a:rPr>
              <a:t>google</a:t>
            </a:r>
            <a:r>
              <a:rPr lang="en-US" dirty="0">
                <a:latin typeface="Times" charset="0"/>
                <a:ea typeface="MS PGothic" charset="0"/>
              </a:rPr>
              <a:t> survey and that’s how we’ll update the email groups</a:t>
            </a:r>
            <a:r>
              <a:rPr lang="en-US" dirty="0" smtClean="0">
                <a:latin typeface="Times" charset="0"/>
                <a:ea typeface="MS PGothic" charset="0"/>
              </a:rPr>
              <a:t>.</a:t>
            </a:r>
          </a:p>
          <a:p>
            <a:r>
              <a:rPr lang="en-US" dirty="0" smtClean="0">
                <a:latin typeface="Times" charset="0"/>
                <a:ea typeface="MS PGothic" charset="0"/>
              </a:rPr>
              <a:t>Communication last year was a tremendous challenge – with the limitations of email and the principals’ weekly update.  </a:t>
            </a:r>
          </a:p>
          <a:p>
            <a:r>
              <a:rPr lang="en-US" dirty="0" smtClean="0">
                <a:latin typeface="Times" charset="0"/>
                <a:ea typeface="MS PGothic" charset="0"/>
              </a:rPr>
              <a:t>It is important for us to be</a:t>
            </a:r>
            <a:r>
              <a:rPr lang="en-US" baseline="0" dirty="0" smtClean="0">
                <a:latin typeface="Times" charset="0"/>
                <a:ea typeface="MS PGothic" charset="0"/>
              </a:rPr>
              <a:t> respectful of the use of group emails.</a:t>
            </a:r>
            <a:endParaRPr lang="en-US" dirty="0">
              <a:latin typeface="Times" charset="0"/>
              <a:ea typeface="MS PGothic" charset="0"/>
            </a:endParaRPr>
          </a:p>
          <a:p>
            <a:endParaRPr lang="en-US" dirty="0">
              <a:latin typeface="Times" charset="0"/>
              <a:ea typeface="MS PGothic" charset="0"/>
            </a:endParaRPr>
          </a:p>
          <a:p>
            <a:endParaRPr lang="en-US" dirty="0">
              <a:latin typeface="Times" charset="0"/>
              <a:ea typeface="MS PGothic"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970338" y="8772525"/>
            <a:ext cx="3038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lgn="r" eaLnBrk="1" hangingPunct="1"/>
            <a:fld id="{036AE35E-1DA2-114F-8FA9-A56D4C4097DD}" type="slidenum">
              <a:rPr lang="en-US" sz="1200" b="0">
                <a:latin typeface="Times New Roman" charset="0"/>
                <a:cs typeface="Times New Roman" charset="0"/>
              </a:rPr>
              <a:pPr algn="r" eaLnBrk="1" hangingPunct="1"/>
              <a:t>7</a:t>
            </a:fld>
            <a:endParaRPr lang="en-US" sz="1200" b="0">
              <a:latin typeface="Times New Roman" charset="0"/>
              <a:cs typeface="Times New Roman" charset="0"/>
            </a:endParaRPr>
          </a:p>
        </p:txBody>
      </p:sp>
      <p:sp>
        <p:nvSpPr>
          <p:cNvPr id="24578" name="Rectangle 2"/>
          <p:cNvSpPr>
            <a:spLocks noGrp="1" noRot="1" noChangeAspect="1" noChangeArrowheads="1" noTextEdit="1"/>
          </p:cNvSpPr>
          <p:nvPr>
            <p:ph type="sldImg"/>
          </p:nvPr>
        </p:nvSpPr>
        <p:spPr>
          <a:xfrm>
            <a:off x="1176338" y="698500"/>
            <a:ext cx="4657725" cy="3494088"/>
          </a:xfrm>
          <a:solidFill>
            <a:srgbClr val="FFFFFF"/>
          </a:solidFill>
          <a:ln/>
        </p:spPr>
      </p:sp>
      <p:sp>
        <p:nvSpPr>
          <p:cNvPr id="24579" name="Rectangle 3"/>
          <p:cNvSpPr>
            <a:spLocks noGrp="1" noChangeArrowheads="1"/>
          </p:cNvSpPr>
          <p:nvPr>
            <p:ph type="body" idx="1"/>
          </p:nvPr>
        </p:nvSpPr>
        <p:spPr>
          <a:xfrm>
            <a:off x="935038" y="4424363"/>
            <a:ext cx="5140325" cy="4113212"/>
          </a:xfrm>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r>
              <a:rPr lang="en-US">
                <a:latin typeface="Times" charset="0"/>
                <a:ea typeface="MS PGothic" charset="0"/>
              </a:rPr>
              <a:t>The Arts Education Survival Kit has moved! – Go to the Internet – wcpss.net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MS PGothic" charset="0"/>
              </a:rPr>
              <a:t>On the left side of the page – click on Arts to go to the Survival Kit</a:t>
            </a: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E4ABC22F-77E3-E54D-A682-5FA0B593BD01}" type="slidenum">
              <a:rPr lang="en-US" sz="1200" smtClean="0"/>
              <a:pPr>
                <a:defRPr/>
              </a:pPr>
              <a:t>8</a:t>
            </a:fld>
            <a:endParaRPr lang="en-US" sz="12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a:ln/>
        </p:spPr>
      </p:sp>
      <p:sp>
        <p:nvSpPr>
          <p:cNvPr id="3072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Clr>
                <a:schemeClr val="hlink"/>
              </a:buClr>
              <a:buFont typeface="Wingdings" charset="0"/>
              <a:buNone/>
            </a:pPr>
            <a:r>
              <a:rPr lang="en-US" dirty="0">
                <a:latin typeface="Times" charset="0"/>
                <a:ea typeface="MS PGothic" charset="0"/>
              </a:rPr>
              <a:t>Please review topics and be familiar with documents.  Survival Kit contains much valuable information. </a:t>
            </a:r>
          </a:p>
          <a:p>
            <a:pPr eaLnBrk="1" hangingPunct="1">
              <a:buClr>
                <a:schemeClr val="hlink"/>
              </a:buClr>
              <a:buFont typeface="Wingdings" charset="0"/>
              <a:buNone/>
            </a:pPr>
            <a:r>
              <a:rPr lang="en-US" dirty="0">
                <a:latin typeface="Times" charset="0"/>
                <a:ea typeface="MS PGothic" charset="0"/>
              </a:rPr>
              <a:t>The Survival Kit can be your go-to source for info – If you find anything that appears to be in error or you have more questions – please contact </a:t>
            </a:r>
            <a:r>
              <a:rPr lang="en-US" dirty="0" smtClean="0">
                <a:latin typeface="Times" charset="0"/>
                <a:ea typeface="MS PGothic" charset="0"/>
              </a:rPr>
              <a:t>me </a:t>
            </a:r>
            <a:r>
              <a:rPr lang="en-US" dirty="0">
                <a:latin typeface="Times" charset="0"/>
                <a:ea typeface="MS PGothic" charset="0"/>
              </a:rPr>
              <a:t>so </a:t>
            </a:r>
            <a:r>
              <a:rPr lang="en-US" dirty="0" smtClean="0">
                <a:latin typeface="Times" charset="0"/>
                <a:ea typeface="MS PGothic" charset="0"/>
              </a:rPr>
              <a:t>I </a:t>
            </a:r>
            <a:r>
              <a:rPr lang="en-US" dirty="0">
                <a:latin typeface="Times" charset="0"/>
                <a:ea typeface="MS PGothic" charset="0"/>
              </a:rPr>
              <a:t>can clarify or update.</a:t>
            </a:r>
          </a:p>
          <a:p>
            <a:endParaRPr lang="en-US" dirty="0">
              <a:latin typeface="Times" charset="0"/>
              <a:ea typeface="MS PGothic" charset="0"/>
            </a:endParaRPr>
          </a:p>
        </p:txBody>
      </p:sp>
      <p:sp>
        <p:nvSpPr>
          <p:cNvPr id="4" name="Slide Number Placeholder 3"/>
          <p:cNvSpPr>
            <a:spLocks noGrp="1"/>
          </p:cNvSpPr>
          <p:nvPr>
            <p:ph type="sldNum" sz="quarter" idx="5"/>
          </p:nvPr>
        </p:nvSpPr>
        <p:spPr/>
        <p:txBody>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defRPr/>
            </a:pPr>
            <a:fld id="{429DB27F-3627-984D-ACE7-90860A4D2C09}" type="slidenum">
              <a:rPr lang="en-US" sz="1200" smtClean="0"/>
              <a:pPr>
                <a:defRPr/>
              </a:pPr>
              <a:t>9</a:t>
            </a:fld>
            <a:endParaRPr lang="en-US" sz="12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a:ln/>
        </p:spPr>
      </p:sp>
      <p:sp>
        <p:nvSpPr>
          <p:cNvPr id="327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MS PGothic" charset="0"/>
              </a:rPr>
              <a:t>A reminder about E-schools</a:t>
            </a:r>
          </a:p>
          <a:p>
            <a:r>
              <a:rPr lang="en-US">
                <a:latin typeface="Times" charset="0"/>
                <a:ea typeface="MS PGothic" charset="0"/>
              </a:rPr>
              <a:t>SRNs are posted on your agenda – please register!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617BF7E-2009-1D47-A56D-EAE40EBA03D1}" type="slidenum">
              <a:rPr lang="en-US"/>
              <a:pPr>
                <a:defRPr/>
              </a:pPr>
              <a:t>‹#›</a:t>
            </a:fld>
            <a:endParaRPr lang="en-US"/>
          </a:p>
        </p:txBody>
      </p:sp>
    </p:spTree>
    <p:extLst>
      <p:ext uri="{BB962C8B-B14F-4D97-AF65-F5344CB8AC3E}">
        <p14:creationId xmlns:p14="http://schemas.microsoft.com/office/powerpoint/2010/main" val="1211577218"/>
      </p:ext>
    </p:extLst>
  </p:cSld>
  <p:clrMapOvr>
    <a:masterClrMapping/>
  </p:clrMapOvr>
  <p:transition xmlns:p14="http://schemas.microsoft.com/office/powerpoint/2010/main" spd="med">
    <p:cu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B883D26-A420-AA47-BE17-039AE20F1E3F}" type="slidenum">
              <a:rPr lang="en-US"/>
              <a:pPr>
                <a:defRPr/>
              </a:pPr>
              <a:t>‹#›</a:t>
            </a:fld>
            <a:endParaRPr lang="en-US"/>
          </a:p>
        </p:txBody>
      </p:sp>
    </p:spTree>
    <p:extLst>
      <p:ext uri="{BB962C8B-B14F-4D97-AF65-F5344CB8AC3E}">
        <p14:creationId xmlns:p14="http://schemas.microsoft.com/office/powerpoint/2010/main" val="3147124311"/>
      </p:ext>
    </p:extLst>
  </p:cSld>
  <p:clrMapOvr>
    <a:masterClrMapping/>
  </p:clrMapOvr>
  <p:transition xmlns:p14="http://schemas.microsoft.com/office/powerpoint/2010/main" spd="med">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331C80D-4948-F44A-A2D7-665DD374F61E}" type="slidenum">
              <a:rPr lang="en-US"/>
              <a:pPr>
                <a:defRPr/>
              </a:pPr>
              <a:t>‹#›</a:t>
            </a:fld>
            <a:endParaRPr lang="en-US"/>
          </a:p>
        </p:txBody>
      </p:sp>
    </p:spTree>
    <p:extLst>
      <p:ext uri="{BB962C8B-B14F-4D97-AF65-F5344CB8AC3E}">
        <p14:creationId xmlns:p14="http://schemas.microsoft.com/office/powerpoint/2010/main" val="4013372964"/>
      </p:ext>
    </p:extLst>
  </p:cSld>
  <p:clrMapOvr>
    <a:masterClrMapping/>
  </p:clrMapOvr>
  <p:transition xmlns:p14="http://schemas.microsoft.com/office/powerpoint/2010/main" spd="med">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5F9C3B-9539-B54F-916E-249F0D25A66A}" type="slidenum">
              <a:rPr lang="en-US"/>
              <a:pPr>
                <a:defRPr/>
              </a:pPr>
              <a:t>‹#›</a:t>
            </a:fld>
            <a:endParaRPr lang="en-US"/>
          </a:p>
        </p:txBody>
      </p:sp>
    </p:spTree>
    <p:extLst>
      <p:ext uri="{BB962C8B-B14F-4D97-AF65-F5344CB8AC3E}">
        <p14:creationId xmlns:p14="http://schemas.microsoft.com/office/powerpoint/2010/main" val="2361270349"/>
      </p:ext>
    </p:extLst>
  </p:cSld>
  <p:clrMapOvr>
    <a:masterClrMapping/>
  </p:clrMapOvr>
  <p:transition xmlns:p14="http://schemas.microsoft.com/office/powerpoint/2010/main" spd="med">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FF29651-8047-4840-A1CD-7F408338AA18}" type="slidenum">
              <a:rPr lang="en-US"/>
              <a:pPr>
                <a:defRPr/>
              </a:pPr>
              <a:t>‹#›</a:t>
            </a:fld>
            <a:endParaRPr lang="en-US"/>
          </a:p>
        </p:txBody>
      </p:sp>
    </p:spTree>
    <p:extLst>
      <p:ext uri="{BB962C8B-B14F-4D97-AF65-F5344CB8AC3E}">
        <p14:creationId xmlns:p14="http://schemas.microsoft.com/office/powerpoint/2010/main" val="2476785565"/>
      </p:ext>
    </p:extLst>
  </p:cSld>
  <p:clrMapOvr>
    <a:masterClrMapping/>
  </p:clrMapOvr>
  <p:transition xmlns:p14="http://schemas.microsoft.com/office/powerpoint/2010/main" spd="med">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6EE0DE2-B2A0-7B4A-A8D0-34AA790CECEF}" type="slidenum">
              <a:rPr lang="en-US"/>
              <a:pPr>
                <a:defRPr/>
              </a:pPr>
              <a:t>‹#›</a:t>
            </a:fld>
            <a:endParaRPr lang="en-US"/>
          </a:p>
        </p:txBody>
      </p:sp>
    </p:spTree>
    <p:extLst>
      <p:ext uri="{BB962C8B-B14F-4D97-AF65-F5344CB8AC3E}">
        <p14:creationId xmlns:p14="http://schemas.microsoft.com/office/powerpoint/2010/main" val="3796994643"/>
      </p:ext>
    </p:extLst>
  </p:cSld>
  <p:clrMapOvr>
    <a:masterClrMapping/>
  </p:clrMapOvr>
  <p:transition xmlns:p14="http://schemas.microsoft.com/office/powerpoint/2010/main" spd="med">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6998667-BD1D-A247-9D58-E750BABF3FDD}" type="slidenum">
              <a:rPr lang="en-US"/>
              <a:pPr>
                <a:defRPr/>
              </a:pPr>
              <a:t>‹#›</a:t>
            </a:fld>
            <a:endParaRPr lang="en-US"/>
          </a:p>
        </p:txBody>
      </p:sp>
    </p:spTree>
    <p:extLst>
      <p:ext uri="{BB962C8B-B14F-4D97-AF65-F5344CB8AC3E}">
        <p14:creationId xmlns:p14="http://schemas.microsoft.com/office/powerpoint/2010/main" val="3991734812"/>
      </p:ext>
    </p:extLst>
  </p:cSld>
  <p:clrMapOvr>
    <a:masterClrMapping/>
  </p:clrMapOvr>
  <p:transition xmlns:p14="http://schemas.microsoft.com/office/powerpoint/2010/main" spd="med">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09F4466-816A-7A48-8F11-56BE1F841547}" type="slidenum">
              <a:rPr lang="en-US"/>
              <a:pPr>
                <a:defRPr/>
              </a:pPr>
              <a:t>‹#›</a:t>
            </a:fld>
            <a:endParaRPr lang="en-US"/>
          </a:p>
        </p:txBody>
      </p:sp>
    </p:spTree>
    <p:extLst>
      <p:ext uri="{BB962C8B-B14F-4D97-AF65-F5344CB8AC3E}">
        <p14:creationId xmlns:p14="http://schemas.microsoft.com/office/powerpoint/2010/main" val="1791371135"/>
      </p:ext>
    </p:extLst>
  </p:cSld>
  <p:clrMapOvr>
    <a:masterClrMapping/>
  </p:clrMapOvr>
  <p:transition xmlns:p14="http://schemas.microsoft.com/office/powerpoint/2010/main" spd="med">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C19B660-25AC-EF41-B544-29FABC849596}" type="slidenum">
              <a:rPr lang="en-US"/>
              <a:pPr>
                <a:defRPr/>
              </a:pPr>
              <a:t>‹#›</a:t>
            </a:fld>
            <a:endParaRPr lang="en-US"/>
          </a:p>
        </p:txBody>
      </p:sp>
    </p:spTree>
    <p:extLst>
      <p:ext uri="{BB962C8B-B14F-4D97-AF65-F5344CB8AC3E}">
        <p14:creationId xmlns:p14="http://schemas.microsoft.com/office/powerpoint/2010/main" val="1548282468"/>
      </p:ext>
    </p:extLst>
  </p:cSld>
  <p:clrMapOvr>
    <a:masterClrMapping/>
  </p:clrMapOvr>
  <p:transition xmlns:p14="http://schemas.microsoft.com/office/powerpoint/2010/main" spd="med">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361AFDA-6B31-6F49-BA31-D2D7DD8DBF46}" type="slidenum">
              <a:rPr lang="en-US"/>
              <a:pPr>
                <a:defRPr/>
              </a:pPr>
              <a:t>‹#›</a:t>
            </a:fld>
            <a:endParaRPr lang="en-US"/>
          </a:p>
        </p:txBody>
      </p:sp>
    </p:spTree>
    <p:extLst>
      <p:ext uri="{BB962C8B-B14F-4D97-AF65-F5344CB8AC3E}">
        <p14:creationId xmlns:p14="http://schemas.microsoft.com/office/powerpoint/2010/main" val="738979061"/>
      </p:ext>
    </p:extLst>
  </p:cSld>
  <p:clrMapOvr>
    <a:masterClrMapping/>
  </p:clrMapOvr>
  <p:transition xmlns:p14="http://schemas.microsoft.com/office/powerpoint/2010/main" spd="med">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2F3C6A6-120D-C14A-97EC-381BEBCD55C5}" type="slidenum">
              <a:rPr lang="en-US"/>
              <a:pPr>
                <a:defRPr/>
              </a:pPr>
              <a:t>‹#›</a:t>
            </a:fld>
            <a:endParaRPr lang="en-US"/>
          </a:p>
        </p:txBody>
      </p:sp>
    </p:spTree>
    <p:extLst>
      <p:ext uri="{BB962C8B-B14F-4D97-AF65-F5344CB8AC3E}">
        <p14:creationId xmlns:p14="http://schemas.microsoft.com/office/powerpoint/2010/main" val="1289055459"/>
      </p:ext>
    </p:extLst>
  </p:cSld>
  <p:clrMapOvr>
    <a:masterClrMapping/>
  </p:clrMapOvr>
  <p:transition xmlns:p14="http://schemas.microsoft.com/office/powerpoint/2010/main" spd="med">
    <p:cut/>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a:solidFill>
                  <a:schemeClr val="tx1">
                    <a:tint val="75000"/>
                  </a:schemeClr>
                </a:solidFill>
                <a:latin typeface="Helvetica Neue" charset="0"/>
                <a:ea typeface="ＭＳ Ｐゴシック" pitchFamily="34" charset="-128"/>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a:solidFill>
                  <a:schemeClr val="tx1">
                    <a:tint val="75000"/>
                  </a:schemeClr>
                </a:solidFill>
                <a:latin typeface="Helvetica Neue" charset="0"/>
                <a:ea typeface="ＭＳ Ｐゴシック" pitchFamily="34" charset="-128"/>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0" hangingPunct="0">
              <a:defRPr sz="1200" smtClean="0">
                <a:solidFill>
                  <a:srgbClr val="898989"/>
                </a:solidFill>
              </a:defRPr>
            </a:lvl1pPr>
          </a:lstStyle>
          <a:p>
            <a:pPr>
              <a:defRPr/>
            </a:pPr>
            <a:fld id="{17BD5EBF-8C8E-DF4D-B223-91AE66B6B9E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xmlns:p14="http://schemas.microsoft.com/office/powerpoint/2010/main" spd="med">
    <p:cut/>
  </p:transition>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wmf"/><Relationship Id="rId4" Type="http://schemas.openxmlformats.org/officeDocument/2006/relationships/image" Target="../media/image11.wmf"/><Relationship Id="rId5" Type="http://schemas.openxmlformats.org/officeDocument/2006/relationships/image" Target="../media/image12.wmf"/><Relationship Id="rId6" Type="http://schemas.openxmlformats.org/officeDocument/2006/relationships/image" Target="../media/image13.wmf"/><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10.wmf"/><Relationship Id="rId4" Type="http://schemas.openxmlformats.org/officeDocument/2006/relationships/image" Target="../media/image11.wmf"/><Relationship Id="rId5" Type="http://schemas.openxmlformats.org/officeDocument/2006/relationships/image" Target="../media/image12.wmf"/><Relationship Id="rId6" Type="http://schemas.openxmlformats.org/officeDocument/2006/relationships/image" Target="../media/image13.wm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hyperlink" Target="http://safeshare.tv/w/DOPSEuvlfH"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jpeg"/><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20.jpg"/></Relationships>
</file>

<file path=ppt/slides/_rels/slide25.xml.rels><?xml version="1.0" encoding="UTF-8" standalone="yes"?>
<Relationships xmlns="http://schemas.openxmlformats.org/package/2006/relationships"><Relationship Id="rId3" Type="http://schemas.openxmlformats.org/officeDocument/2006/relationships/hyperlink" Target="http://safeshare.tv/w/DOPSEuvlfH" TargetMode="External"/><Relationship Id="rId4" Type="http://schemas.openxmlformats.org/officeDocument/2006/relationships/hyperlink" Target="https://www.youtube.com/watch?v=7KMM387HNQk" TargetMode="External"/><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21.jpg"/></Relationships>
</file>

<file path=ppt/slides/_rels/slide27.xml.rels><?xml version="1.0" encoding="UTF-8" standalone="yes"?>
<Relationships xmlns="http://schemas.openxmlformats.org/package/2006/relationships"><Relationship Id="rId3" Type="http://schemas.openxmlformats.org/officeDocument/2006/relationships/hyperlink" Target="http://safeshare.tv/w/DOPSEuvlfH" TargetMode="External"/><Relationship Id="rId4" Type="http://schemas.openxmlformats.org/officeDocument/2006/relationships/hyperlink" Target="https://www.youtube.com/watch?v=7KMM387HNQk" TargetMode="External"/><Relationship Id="rId5" Type="http://schemas.openxmlformats.org/officeDocument/2006/relationships/hyperlink" Target="https://www.youtube.com/watch?v=GzV1pNQUX5s" TargetMode="External"/><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22.jpg"/></Relationships>
</file>

<file path=ppt/slides/_rels/slide29.xml.rels><?xml version="1.0" encoding="UTF-8" standalone="yes"?>
<Relationships xmlns="http://schemas.openxmlformats.org/package/2006/relationships"><Relationship Id="rId3" Type="http://schemas.openxmlformats.org/officeDocument/2006/relationships/hyperlink" Target="http://safeshare.tv/w/DOPSEuvlfH" TargetMode="External"/><Relationship Id="rId4" Type="http://schemas.openxmlformats.org/officeDocument/2006/relationships/hyperlink" Target="https://www.youtube.com/watch?v=7KMM387HNQk" TargetMode="External"/><Relationship Id="rId5" Type="http://schemas.openxmlformats.org/officeDocument/2006/relationships/hyperlink" Target="https://www.youtube.com/watch?v=GzV1pNQUX5s" TargetMode="External"/><Relationship Id="rId6" Type="http://schemas.openxmlformats.org/officeDocument/2006/relationships/hyperlink" Target="http://safeshare.tv/w/jlMlmDsJvB" TargetMode="External"/><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23.jpg"/></Relationships>
</file>

<file path=ppt/slides/_rels/slide31.xml.rels><?xml version="1.0" encoding="UTF-8" standalone="yes"?>
<Relationships xmlns="http://schemas.openxmlformats.org/package/2006/relationships"><Relationship Id="rId3" Type="http://schemas.openxmlformats.org/officeDocument/2006/relationships/hyperlink" Target="http://safeshare.tv/w/DOPSEuvlfH" TargetMode="External"/><Relationship Id="rId4" Type="http://schemas.openxmlformats.org/officeDocument/2006/relationships/hyperlink" Target="https://www.youtube.com/watch?v=7KMM387HNQk" TargetMode="External"/><Relationship Id="rId5" Type="http://schemas.openxmlformats.org/officeDocument/2006/relationships/hyperlink" Target="https://www.youtube.com/watch?v=GzV1pNQUX5s" TargetMode="External"/><Relationship Id="rId6" Type="http://schemas.openxmlformats.org/officeDocument/2006/relationships/hyperlink" Target="http://safeshare.tv/w/jlMlmDsJvB" TargetMode="External"/><Relationship Id="rId7" Type="http://schemas.openxmlformats.org/officeDocument/2006/relationships/image" Target="../media/image23.jpg"/><Relationship Id="rId8" Type="http://schemas.openxmlformats.org/officeDocument/2006/relationships/image" Target="../media/image22.jpg"/><Relationship Id="rId9" Type="http://schemas.openxmlformats.org/officeDocument/2006/relationships/image" Target="../media/image21.jpg"/><Relationship Id="rId10" Type="http://schemas.openxmlformats.org/officeDocument/2006/relationships/image" Target="../media/image20.jpg"/><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3" Type="http://schemas.openxmlformats.org/officeDocument/2006/relationships/image" Target="../media/image24.wmf"/><Relationship Id="rId4" Type="http://schemas.openxmlformats.org/officeDocument/2006/relationships/image" Target="../media/image25.wmf"/><Relationship Id="rId5" Type="http://schemas.openxmlformats.org/officeDocument/2006/relationships/image" Target="../media/image26.jpeg"/><Relationship Id="rId6" Type="http://schemas.openxmlformats.org/officeDocument/2006/relationships/image" Target="../media/image27.wmf"/><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xml"/><Relationship Id="rId3" Type="http://schemas.openxmlformats.org/officeDocument/2006/relationships/notesSlide" Target="../notesSlides/notesSlide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hyperlink" Target="mailto:educatoreffectiveness@dpi.nc.go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4" Type="http://schemas.openxmlformats.org/officeDocument/2006/relationships/oleObject" Target="../embeddings/oleObject1.bin"/><Relationship Id="rId5" Type="http://schemas.openxmlformats.org/officeDocument/2006/relationships/image" Target="../media/image28.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wmf"/><Relationship Id="rId4" Type="http://schemas.openxmlformats.org/officeDocument/2006/relationships/image" Target="../media/image30.png"/><Relationship Id="rId1" Type="http://schemas.openxmlformats.org/officeDocument/2006/relationships/slideLayout" Target="../slideLayouts/slideLayout8.xml"/><Relationship Id="rId2" Type="http://schemas.openxmlformats.org/officeDocument/2006/relationships/notesSlide" Target="../notesSlides/notesSlide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image" Target="../media/image32.wmf"/><Relationship Id="rId4" Type="http://schemas.openxmlformats.org/officeDocument/2006/relationships/image" Target="../media/image17.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3.jpeg"/></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g"/><Relationship Id="rId5" Type="http://schemas.openxmlformats.org/officeDocument/2006/relationships/image" Target="../media/image36.jp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6.xml.rels><?xml version="1.0" encoding="UTF-8" standalone="yes"?>
<Relationships xmlns="http://schemas.openxmlformats.org/package/2006/relationships"><Relationship Id="rId3" Type="http://schemas.openxmlformats.org/officeDocument/2006/relationships/image" Target="../media/image37.jpg"/><Relationship Id="rId4" Type="http://schemas.openxmlformats.org/officeDocument/2006/relationships/image" Target="../media/image38.jpg"/><Relationship Id="rId5"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4" Type="http://schemas.openxmlformats.org/officeDocument/2006/relationships/image" Target="../media/image41.jpg"/><Relationship Id="rId5" Type="http://schemas.openxmlformats.org/officeDocument/2006/relationships/image" Target="../media/image42.jp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g"/><Relationship Id="rId4" Type="http://schemas.openxmlformats.org/officeDocument/2006/relationships/image" Target="../media/image44.jpg"/><Relationship Id="rId5" Type="http://schemas.openxmlformats.org/officeDocument/2006/relationships/image" Target="../media/image45.jp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46.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g"/><Relationship Id="rId3" Type="http://schemas.openxmlformats.org/officeDocument/2006/relationships/image" Target="../media/image48.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9.w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50.w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ctrTitle"/>
          </p:nvPr>
        </p:nvSpPr>
        <p:spPr>
          <a:xfrm>
            <a:off x="685800" y="2438400"/>
            <a:ext cx="7772400" cy="1143000"/>
          </a:xfrm>
        </p:spPr>
        <p:txBody>
          <a:bodyPr rtlCol="0">
            <a:normAutofit fontScale="90000"/>
          </a:bodyPr>
          <a:lstStyle/>
          <a:p>
            <a:pPr eaLnBrk="1" fontAlgn="auto" hangingPunct="1">
              <a:spcAft>
                <a:spcPts val="0"/>
              </a:spcAft>
              <a:defRPr/>
            </a:pPr>
            <a:r>
              <a:rPr lang="en-US" sz="9600" dirty="0" smtClean="0">
                <a:ea typeface="ＭＳ Ｐゴシック" pitchFamily="34" charset="-128"/>
                <a:cs typeface="+mj-cs"/>
              </a:rPr>
              <a:t>Welcome</a:t>
            </a:r>
          </a:p>
        </p:txBody>
      </p:sp>
      <p:sp>
        <p:nvSpPr>
          <p:cNvPr id="323587" name="Rectangle 3"/>
          <p:cNvSpPr>
            <a:spLocks noGrp="1" noChangeArrowheads="1"/>
          </p:cNvSpPr>
          <p:nvPr>
            <p:ph type="subTitle" idx="1"/>
          </p:nvPr>
        </p:nvSpPr>
        <p:spPr>
          <a:xfrm>
            <a:off x="533400" y="3886200"/>
            <a:ext cx="7772400" cy="2438400"/>
          </a:xfrm>
        </p:spPr>
        <p:txBody>
          <a:bodyPr rtlCol="0">
            <a:normAutofit fontScale="77500" lnSpcReduction="20000"/>
          </a:bodyPr>
          <a:lstStyle/>
          <a:p>
            <a:pPr eaLnBrk="1" fontAlgn="auto" hangingPunct="1">
              <a:spcAft>
                <a:spcPts val="0"/>
              </a:spcAft>
              <a:buFont typeface="Arial" pitchFamily="34" charset="0"/>
              <a:buNone/>
              <a:defRPr/>
            </a:pPr>
            <a:r>
              <a:rPr lang="en-US" sz="5400" dirty="0" smtClean="0">
                <a:ea typeface="ＭＳ Ｐゴシック" pitchFamily="34" charset="-128"/>
                <a:cs typeface="+mn-cs"/>
              </a:rPr>
              <a:t>Arts Educators</a:t>
            </a:r>
          </a:p>
          <a:p>
            <a:pPr eaLnBrk="1" fontAlgn="auto" hangingPunct="1">
              <a:spcAft>
                <a:spcPts val="0"/>
              </a:spcAft>
              <a:buFont typeface="Arial" pitchFamily="34" charset="0"/>
              <a:buNone/>
              <a:defRPr/>
            </a:pPr>
            <a:r>
              <a:rPr lang="en-US" sz="5400" dirty="0" smtClean="0">
                <a:ea typeface="ＭＳ Ｐゴシック" pitchFamily="34" charset="-128"/>
                <a:cs typeface="+mn-cs"/>
              </a:rPr>
              <a:t>Please sign in!</a:t>
            </a:r>
          </a:p>
          <a:p>
            <a:pPr eaLnBrk="1" fontAlgn="auto" hangingPunct="1">
              <a:spcAft>
                <a:spcPts val="0"/>
              </a:spcAft>
              <a:defRPr/>
            </a:pPr>
            <a:r>
              <a:rPr lang="en-US" sz="5400" dirty="0" smtClean="0">
                <a:ea typeface="ＭＳ Ｐゴシック" pitchFamily="34" charset="-128"/>
                <a:cs typeface="+mn-cs"/>
              </a:rPr>
              <a:t> </a:t>
            </a:r>
            <a:r>
              <a:rPr lang="en-US" sz="5400" b="1" dirty="0"/>
              <a:t>http://</a:t>
            </a:r>
            <a:r>
              <a:rPr lang="en-US" sz="5400" b="1" dirty="0" err="1"/>
              <a:t>tinyurl.com</a:t>
            </a:r>
            <a:r>
              <a:rPr lang="en-US" sz="5400" b="1" dirty="0"/>
              <a:t>/2015-16ArtsData</a:t>
            </a:r>
            <a:endParaRPr lang="en-US" sz="5400" dirty="0"/>
          </a:p>
          <a:p>
            <a:pPr eaLnBrk="1" fontAlgn="auto" hangingPunct="1">
              <a:spcAft>
                <a:spcPts val="0"/>
              </a:spcAft>
              <a:defRPr/>
            </a:pPr>
            <a:endParaRPr lang="en-US" sz="5400" dirty="0">
              <a:ea typeface="ＭＳ Ｐゴシック" pitchFamily="34" charset="-128"/>
            </a:endParaRPr>
          </a:p>
        </p:txBody>
      </p:sp>
      <p:pic>
        <p:nvPicPr>
          <p:cNvPr id="15363" name="Picture 4" descr="arts_education-color-clear.gif                                 000AD950StarGate                       C165B6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57200"/>
            <a:ext cx="4419600" cy="24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0" y="609600"/>
            <a:ext cx="8229600" cy="1143000"/>
          </a:xfrm>
        </p:spPr>
        <p:txBody>
          <a:bodyPr lIns="92075" tIns="46038" rIns="92075" bIns="46038">
            <a:normAutofit/>
          </a:bodyPr>
          <a:lstStyle/>
          <a:p>
            <a:pPr eaLnBrk="1" hangingPunct="1">
              <a:defRPr/>
            </a:pPr>
            <a:r>
              <a:rPr lang="en-US">
                <a:effectLst>
                  <a:outerShdw blurRad="38100" dist="38100" dir="2700000" algn="tl">
                    <a:srgbClr val="DDDDDD"/>
                  </a:outerShdw>
                </a:effectLst>
                <a:latin typeface="Calibri" charset="0"/>
                <a:ea typeface="MS PGothic" charset="0"/>
                <a:cs typeface="MS PGothic" charset="0"/>
              </a:rPr>
              <a:t>E-School Solutions</a:t>
            </a:r>
          </a:p>
        </p:txBody>
      </p:sp>
      <p:sp>
        <p:nvSpPr>
          <p:cNvPr id="31746" name="Rectangle 3"/>
          <p:cNvSpPr>
            <a:spLocks noGrp="1" noChangeArrowheads="1"/>
          </p:cNvSpPr>
          <p:nvPr>
            <p:ph type="body" idx="4294967295"/>
          </p:nvPr>
        </p:nvSpPr>
        <p:spPr>
          <a:xfrm>
            <a:off x="0" y="1676400"/>
            <a:ext cx="9144000" cy="4114800"/>
          </a:xfrm>
        </p:spPr>
        <p:txBody>
          <a:bodyPr/>
          <a:lstStyle/>
          <a:p>
            <a:pPr eaLnBrk="1" hangingPunct="1">
              <a:lnSpc>
                <a:spcPct val="90000"/>
              </a:lnSpc>
              <a:buClr>
                <a:schemeClr val="hlink"/>
              </a:buClr>
              <a:buSzPct val="65000"/>
              <a:buFont typeface="Wingdings" charset="0"/>
              <a:buChar char="Ø"/>
            </a:pPr>
            <a:r>
              <a:rPr lang="en-US" sz="2600">
                <a:solidFill>
                  <a:schemeClr val="accent2"/>
                </a:solidFill>
                <a:latin typeface="Calibri" charset="0"/>
                <a:ea typeface="MS PGothic" charset="0"/>
                <a:cs typeface="MS PGothic" charset="0"/>
              </a:rPr>
              <a:t>To Earn Renewal Credit:</a:t>
            </a:r>
          </a:p>
          <a:p>
            <a:pPr lvl="1" eaLnBrk="1" hangingPunct="1">
              <a:lnSpc>
                <a:spcPct val="90000"/>
              </a:lnSpc>
              <a:buClr>
                <a:schemeClr val="hlink"/>
              </a:buClr>
              <a:buSzPct val="65000"/>
              <a:buFont typeface="Wingdings" charset="0"/>
              <a:buChar char="Ø"/>
            </a:pPr>
            <a:r>
              <a:rPr lang="en-US" sz="2200">
                <a:solidFill>
                  <a:schemeClr val="accent2"/>
                </a:solidFill>
                <a:latin typeface="Calibri" charset="0"/>
                <a:ea typeface="MS PGothic" charset="0"/>
                <a:cs typeface="MS PGothic" charset="0"/>
              </a:rPr>
              <a:t>Register in e-schools </a:t>
            </a:r>
            <a:r>
              <a:rPr lang="en-US" sz="2200" u="sng">
                <a:solidFill>
                  <a:schemeClr val="accent2"/>
                </a:solidFill>
                <a:latin typeface="Calibri" charset="0"/>
                <a:ea typeface="MS PGothic" charset="0"/>
                <a:cs typeface="MS PGothic" charset="0"/>
              </a:rPr>
              <a:t>ahead of time</a:t>
            </a:r>
          </a:p>
          <a:p>
            <a:pPr lvl="1" eaLnBrk="1" hangingPunct="1">
              <a:lnSpc>
                <a:spcPct val="90000"/>
              </a:lnSpc>
              <a:buClr>
                <a:schemeClr val="hlink"/>
              </a:buClr>
              <a:buSzPct val="65000"/>
              <a:buFont typeface="Arial" charset="0"/>
              <a:buNone/>
            </a:pPr>
            <a:endParaRPr lang="en-US" sz="2200">
              <a:solidFill>
                <a:schemeClr val="accent2"/>
              </a:solidFill>
              <a:latin typeface="Calibri" charset="0"/>
              <a:ea typeface="MS PGothic" charset="0"/>
              <a:cs typeface="MS PGothic" charset="0"/>
            </a:endParaRPr>
          </a:p>
          <a:p>
            <a:pPr lvl="1" eaLnBrk="1" hangingPunct="1">
              <a:lnSpc>
                <a:spcPct val="90000"/>
              </a:lnSpc>
              <a:buClr>
                <a:schemeClr val="hlink"/>
              </a:buClr>
              <a:buSzPct val="65000"/>
              <a:buFont typeface="Wingdings" charset="0"/>
              <a:buChar char="Ø"/>
            </a:pPr>
            <a:r>
              <a:rPr lang="en-US" sz="2200">
                <a:solidFill>
                  <a:schemeClr val="accent2"/>
                </a:solidFill>
                <a:latin typeface="Calibri" charset="0"/>
                <a:ea typeface="MS PGothic" charset="0"/>
                <a:cs typeface="MS PGothic" charset="0"/>
              </a:rPr>
              <a:t>Remember High Quality Staff Development is not a </a:t>
            </a:r>
            <a:r>
              <a:rPr lang="ja-JP" altLang="en-US" sz="2200">
                <a:solidFill>
                  <a:schemeClr val="accent2"/>
                </a:solidFill>
                <a:latin typeface="Calibri" charset="0"/>
                <a:ea typeface="MS PGothic" charset="0"/>
                <a:cs typeface="MS PGothic" charset="0"/>
              </a:rPr>
              <a:t>‘</a:t>
            </a:r>
            <a:r>
              <a:rPr lang="en-US" altLang="ja-JP" sz="2200">
                <a:solidFill>
                  <a:schemeClr val="accent2"/>
                </a:solidFill>
                <a:latin typeface="Calibri" charset="0"/>
                <a:ea typeface="MS PGothic" charset="0"/>
                <a:cs typeface="MS PGothic" charset="0"/>
              </a:rPr>
              <a:t>one-shot</a:t>
            </a:r>
            <a:r>
              <a:rPr lang="ja-JP" altLang="en-US" sz="2200">
                <a:solidFill>
                  <a:schemeClr val="accent2"/>
                </a:solidFill>
                <a:latin typeface="Calibri" charset="0"/>
                <a:ea typeface="MS PGothic" charset="0"/>
                <a:cs typeface="MS PGothic" charset="0"/>
              </a:rPr>
              <a:t>’</a:t>
            </a:r>
            <a:r>
              <a:rPr lang="en-US" altLang="ja-JP" sz="2200">
                <a:solidFill>
                  <a:schemeClr val="accent2"/>
                </a:solidFill>
                <a:latin typeface="Calibri" charset="0"/>
                <a:ea typeface="MS PGothic" charset="0"/>
                <a:cs typeface="MS PGothic" charset="0"/>
              </a:rPr>
              <a:t> session or an informational staff meeting – Professional growth occurs through extensive training over time with follow-up</a:t>
            </a:r>
          </a:p>
          <a:p>
            <a:pPr lvl="1" eaLnBrk="1" hangingPunct="1">
              <a:lnSpc>
                <a:spcPct val="90000"/>
              </a:lnSpc>
              <a:buClr>
                <a:schemeClr val="hlink"/>
              </a:buClr>
              <a:buSzPct val="65000"/>
              <a:buFont typeface="Arial" charset="0"/>
              <a:buNone/>
            </a:pPr>
            <a:endParaRPr lang="en-US" sz="2200">
              <a:solidFill>
                <a:schemeClr val="accent2"/>
              </a:solidFill>
              <a:latin typeface="Calibri" charset="0"/>
              <a:ea typeface="MS PGothic" charset="0"/>
              <a:cs typeface="MS PGothic" charset="0"/>
            </a:endParaRPr>
          </a:p>
          <a:p>
            <a:pPr lvl="1" eaLnBrk="1" hangingPunct="1">
              <a:lnSpc>
                <a:spcPct val="90000"/>
              </a:lnSpc>
              <a:buClr>
                <a:schemeClr val="hlink"/>
              </a:buClr>
              <a:buSzPct val="65000"/>
              <a:buFont typeface="Wingdings" charset="0"/>
              <a:buChar char="Ø"/>
            </a:pPr>
            <a:r>
              <a:rPr lang="en-US" sz="2000" u="sng">
                <a:solidFill>
                  <a:schemeClr val="accent2"/>
                </a:solidFill>
                <a:latin typeface="Calibri" charset="0"/>
                <a:ea typeface="MS PGothic" charset="0"/>
                <a:cs typeface="MS PGothic" charset="0"/>
              </a:rPr>
              <a:t>E-Schools requires that you complete the course evaluation or credit will not display on Transcript</a:t>
            </a:r>
            <a:r>
              <a:rPr lang="en-US" sz="2000">
                <a:solidFill>
                  <a:schemeClr val="accent2"/>
                </a:solidFill>
                <a:latin typeface="Calibri" charset="0"/>
                <a:ea typeface="MS PGothic" charset="0"/>
                <a:cs typeface="MS PGothic" charset="0"/>
              </a:rPr>
              <a:t>!</a:t>
            </a:r>
            <a:endParaRPr lang="en-US" sz="2200">
              <a:solidFill>
                <a:schemeClr val="accent2"/>
              </a:solidFill>
              <a:latin typeface="Calibri" charset="0"/>
              <a:ea typeface="MS PGothic" charset="0"/>
              <a:cs typeface="MS PGothic" charset="0"/>
            </a:endParaRPr>
          </a:p>
          <a:p>
            <a:pPr eaLnBrk="1" hangingPunct="1">
              <a:lnSpc>
                <a:spcPct val="90000"/>
              </a:lnSpc>
              <a:buClr>
                <a:schemeClr val="hlink"/>
              </a:buClr>
              <a:buSzPct val="65000"/>
              <a:buFontTx/>
              <a:buNone/>
            </a:pPr>
            <a:endParaRPr lang="en-US" sz="2600" u="sng">
              <a:solidFill>
                <a:schemeClr val="accent2"/>
              </a:solidFill>
              <a:latin typeface="Calibri" charset="0"/>
              <a:ea typeface="MS PGothic" charset="0"/>
              <a:cs typeface="MS PGothic" charset="0"/>
            </a:endParaRPr>
          </a:p>
          <a:p>
            <a:pPr algn="ctr" eaLnBrk="1" hangingPunct="1">
              <a:lnSpc>
                <a:spcPct val="90000"/>
              </a:lnSpc>
              <a:buClr>
                <a:schemeClr val="hlink"/>
              </a:buClr>
              <a:buSzPct val="65000"/>
              <a:buFontTx/>
              <a:buNone/>
            </a:pPr>
            <a:r>
              <a:rPr lang="en-US" b="1" u="sng">
                <a:solidFill>
                  <a:srgbClr val="FF0000"/>
                </a:solidFill>
                <a:latin typeface="Calibri" charset="0"/>
                <a:ea typeface="MS PGothic" charset="0"/>
                <a:cs typeface="MS PGothic" charset="0"/>
              </a:rPr>
              <a:t>You must register if you want renewal credit</a:t>
            </a:r>
            <a:r>
              <a:rPr lang="en-US" b="1">
                <a:solidFill>
                  <a:srgbClr val="FF0000"/>
                </a:solidFill>
                <a:latin typeface="Calibri" charset="0"/>
                <a:ea typeface="MS PGothic" charset="0"/>
                <a:cs typeface="MS PGothic" charset="0"/>
              </a:rPr>
              <a:t>!!</a:t>
            </a:r>
          </a:p>
          <a:p>
            <a:pPr eaLnBrk="1" hangingPunct="1">
              <a:lnSpc>
                <a:spcPct val="90000"/>
              </a:lnSpc>
              <a:buClr>
                <a:schemeClr val="hlink"/>
              </a:buClr>
              <a:buSzPct val="65000"/>
              <a:buFont typeface="Wingdings" charset="0"/>
              <a:buChar char="Ø"/>
            </a:pPr>
            <a:endParaRPr lang="en-US" sz="2600">
              <a:latin typeface="Calibri" charset="0"/>
              <a:ea typeface="MS PGothic" charset="0"/>
              <a:cs typeface="MS PGothic" charset="0"/>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a:xfrm>
            <a:off x="457200" y="304800"/>
            <a:ext cx="8229600" cy="1143000"/>
          </a:xfrm>
        </p:spPr>
        <p:txBody>
          <a:bodyPr lIns="92075" tIns="46038" rIns="92075" bIns="46038">
            <a:normAutofit fontScale="90000"/>
          </a:bodyPr>
          <a:lstStyle/>
          <a:p>
            <a:pPr algn="l" eaLnBrk="1" hangingPunct="1">
              <a:defRPr/>
            </a:pPr>
            <a:r>
              <a:rPr lang="en-US" sz="4000">
                <a:effectLst>
                  <a:outerShdw blurRad="38100" dist="38100" dir="2700000" algn="tl">
                    <a:srgbClr val="DDDDDD"/>
                  </a:outerShdw>
                </a:effectLst>
                <a:latin typeface="Calibri" charset="0"/>
                <a:ea typeface="MS PGothic" charset="0"/>
                <a:cs typeface="MS PGothic" charset="0"/>
              </a:rPr>
              <a:t>Staff Development &gt;&gt; </a:t>
            </a:r>
            <a:br>
              <a:rPr lang="en-US" sz="4000">
                <a:effectLst>
                  <a:outerShdw blurRad="38100" dist="38100" dir="2700000" algn="tl">
                    <a:srgbClr val="DDDDDD"/>
                  </a:outerShdw>
                </a:effectLst>
                <a:latin typeface="Calibri" charset="0"/>
                <a:ea typeface="MS PGothic" charset="0"/>
                <a:cs typeface="MS PGothic" charset="0"/>
              </a:rPr>
            </a:br>
            <a:r>
              <a:rPr lang="en-US" sz="4000">
                <a:effectLst>
                  <a:outerShdw blurRad="38100" dist="38100" dir="2700000" algn="tl">
                    <a:srgbClr val="DDDDDD"/>
                  </a:outerShdw>
                </a:effectLst>
                <a:latin typeface="Calibri" charset="0"/>
                <a:ea typeface="MS PGothic" charset="0"/>
                <a:cs typeface="MS PGothic" charset="0"/>
              </a:rPr>
              <a:t>			Professional Learning</a:t>
            </a:r>
          </a:p>
        </p:txBody>
      </p:sp>
      <p:sp>
        <p:nvSpPr>
          <p:cNvPr id="37890" name="Rectangle 3"/>
          <p:cNvSpPr>
            <a:spLocks noGrp="1" noChangeArrowheads="1"/>
          </p:cNvSpPr>
          <p:nvPr>
            <p:ph type="body" idx="4294967295"/>
          </p:nvPr>
        </p:nvSpPr>
        <p:spPr>
          <a:xfrm>
            <a:off x="533400" y="1676400"/>
            <a:ext cx="8077200" cy="4800600"/>
          </a:xfrm>
        </p:spPr>
        <p:txBody>
          <a:bodyPr/>
          <a:lstStyle/>
          <a:p>
            <a:pPr eaLnBrk="1" hangingPunct="1">
              <a:lnSpc>
                <a:spcPct val="90000"/>
              </a:lnSpc>
              <a:buClr>
                <a:schemeClr val="hlink"/>
              </a:buClr>
              <a:buFont typeface="Wingdings" charset="0"/>
              <a:buChar char="Ø"/>
            </a:pPr>
            <a:r>
              <a:rPr lang="en-US" sz="2800" dirty="0">
                <a:latin typeface="Calibri" charset="0"/>
                <a:ea typeface="MS PGothic" charset="0"/>
                <a:cs typeface="MS PGothic" charset="0"/>
              </a:rPr>
              <a:t>Exemplary &amp; relevant</a:t>
            </a:r>
          </a:p>
          <a:p>
            <a:pPr eaLnBrk="1" hangingPunct="1">
              <a:lnSpc>
                <a:spcPct val="90000"/>
              </a:lnSpc>
              <a:buClr>
                <a:schemeClr val="hlink"/>
              </a:buClr>
              <a:buFont typeface="Wingdings" charset="0"/>
              <a:buChar char="Ø"/>
            </a:pPr>
            <a:r>
              <a:rPr lang="en-US" sz="2800" dirty="0">
                <a:latin typeface="Calibri" charset="0"/>
                <a:ea typeface="MS PGothic" charset="0"/>
                <a:cs typeface="MS PGothic" charset="0"/>
              </a:rPr>
              <a:t>Staff Development Chairs will be your   </a:t>
            </a:r>
          </a:p>
          <a:p>
            <a:pPr eaLnBrk="1" hangingPunct="1">
              <a:lnSpc>
                <a:spcPct val="90000"/>
              </a:lnSpc>
              <a:buClr>
                <a:schemeClr val="hlink"/>
              </a:buClr>
              <a:buFontTx/>
              <a:buNone/>
            </a:pPr>
            <a:r>
              <a:rPr lang="en-US" sz="2800" dirty="0">
                <a:latin typeface="Calibri" charset="0"/>
                <a:ea typeface="MS PGothic" charset="0"/>
                <a:cs typeface="MS PGothic" charset="0"/>
              </a:rPr>
              <a:t>       immediate contact </a:t>
            </a:r>
          </a:p>
          <a:p>
            <a:pPr eaLnBrk="1" hangingPunct="1">
              <a:lnSpc>
                <a:spcPct val="90000"/>
              </a:lnSpc>
              <a:buClr>
                <a:schemeClr val="hlink"/>
              </a:buClr>
              <a:buFont typeface="Wingdings" charset="0"/>
              <a:buNone/>
            </a:pPr>
            <a:endParaRPr lang="en-US" sz="2800" dirty="0" smtClean="0">
              <a:latin typeface="Calibri" charset="0"/>
              <a:ea typeface="MS PGothic" charset="0"/>
              <a:cs typeface="MS PGothic" charset="0"/>
            </a:endParaRPr>
          </a:p>
          <a:p>
            <a:pPr eaLnBrk="1" hangingPunct="1">
              <a:lnSpc>
                <a:spcPct val="90000"/>
              </a:lnSpc>
              <a:buClr>
                <a:schemeClr val="hlink"/>
              </a:buClr>
              <a:buFont typeface="Wingdings" charset="0"/>
              <a:buNone/>
            </a:pPr>
            <a:endParaRPr lang="en-US" sz="2800" dirty="0">
              <a:latin typeface="Calibri" charset="0"/>
              <a:ea typeface="MS PGothic" charset="0"/>
              <a:cs typeface="MS PGothic" charset="0"/>
            </a:endParaRPr>
          </a:p>
          <a:p>
            <a:pPr eaLnBrk="1" hangingPunct="1">
              <a:lnSpc>
                <a:spcPct val="90000"/>
              </a:lnSpc>
              <a:buClr>
                <a:schemeClr val="hlink"/>
              </a:buClr>
              <a:buFont typeface="Wingdings" charset="0"/>
              <a:buChar char="Ø"/>
            </a:pPr>
            <a:r>
              <a:rPr lang="en-US" dirty="0">
                <a:solidFill>
                  <a:srgbClr val="FF0000"/>
                </a:solidFill>
                <a:latin typeface="Calibri" charset="0"/>
                <a:ea typeface="MS PGothic" charset="0"/>
                <a:cs typeface="MS PGothic" charset="0"/>
              </a:rPr>
              <a:t>Please take advantage of staff development opportunities to support continued professional learning</a:t>
            </a: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62200" y="0"/>
            <a:ext cx="4211409" cy="1495794"/>
          </a:xfrm>
          <a:prstGeom prst="rect">
            <a:avLst/>
          </a:prstGeom>
          <a:noFill/>
        </p:spPr>
        <p:txBody>
          <a:bodyPr wrap="none" rtlCol="0">
            <a:spAutoFit/>
          </a:bodyPr>
          <a:lstStyle/>
          <a:p>
            <a:pPr algn="ctr">
              <a:lnSpc>
                <a:spcPct val="140000"/>
              </a:lnSpc>
            </a:pPr>
            <a:r>
              <a:rPr lang="en-US" dirty="0" smtClean="0"/>
              <a:t>PLT Information</a:t>
            </a:r>
            <a:endParaRPr lang="en-US" dirty="0"/>
          </a:p>
          <a:p>
            <a:pPr algn="ctr">
              <a:lnSpc>
                <a:spcPct val="140000"/>
              </a:lnSpc>
            </a:pPr>
            <a:r>
              <a:rPr lang="en-US" dirty="0"/>
              <a:t>http://</a:t>
            </a:r>
            <a:r>
              <a:rPr lang="en-US" dirty="0" err="1"/>
              <a:t>tinyurl.com</a:t>
            </a:r>
            <a:r>
              <a:rPr lang="en-US" dirty="0"/>
              <a:t>/PLT15-16</a:t>
            </a:r>
          </a:p>
          <a:p>
            <a:endParaRPr lang="en-US" dirty="0"/>
          </a:p>
        </p:txBody>
      </p:sp>
      <p:pic>
        <p:nvPicPr>
          <p:cNvPr id="5" name="Picture 4" descr="Screen Shot 2015-08-19 at 11.46.02 PM.png"/>
          <p:cNvPicPr>
            <a:picLocks noChangeAspect="1"/>
          </p:cNvPicPr>
          <p:nvPr/>
        </p:nvPicPr>
        <p:blipFill rotWithShape="1">
          <a:blip r:embed="rId2">
            <a:extLst>
              <a:ext uri="{28A0092B-C50C-407E-A947-70E740481C1C}">
                <a14:useLocalDpi xmlns:a14="http://schemas.microsoft.com/office/drawing/2010/main" val="0"/>
              </a:ext>
            </a:extLst>
          </a:blip>
          <a:srcRect l="-1764" t="7471" r="1764" b="39304"/>
          <a:stretch/>
        </p:blipFill>
        <p:spPr>
          <a:xfrm>
            <a:off x="-76200" y="2519470"/>
            <a:ext cx="9144000" cy="3035683"/>
          </a:xfrm>
          <a:prstGeom prst="rect">
            <a:avLst/>
          </a:prstGeom>
        </p:spPr>
      </p:pic>
    </p:spTree>
    <p:extLst>
      <p:ext uri="{BB962C8B-B14F-4D97-AF65-F5344CB8AC3E}">
        <p14:creationId xmlns:p14="http://schemas.microsoft.com/office/powerpoint/2010/main" val="3619468862"/>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pPr eaLnBrk="1" hangingPunct="1"/>
            <a:r>
              <a:rPr lang="en-US">
                <a:latin typeface="Calibri" charset="0"/>
              </a:rPr>
              <a:t>Who’s Here???</a:t>
            </a:r>
          </a:p>
        </p:txBody>
      </p:sp>
      <p:sp>
        <p:nvSpPr>
          <p:cNvPr id="3" name="Content Placeholder 2"/>
          <p:cNvSpPr>
            <a:spLocks noGrp="1"/>
          </p:cNvSpPr>
          <p:nvPr>
            <p:ph idx="1"/>
          </p:nvPr>
        </p:nvSpPr>
        <p:spPr>
          <a:xfrm>
            <a:off x="457200" y="1600200"/>
            <a:ext cx="8229600" cy="5105400"/>
          </a:xfrm>
        </p:spPr>
        <p:txBody>
          <a:bodyPr/>
          <a:lstStyle/>
          <a:p>
            <a:pPr marL="0" indent="0" eaLnBrk="1" hangingPunct="1">
              <a:buFont typeface="Arial" charset="0"/>
              <a:buNone/>
            </a:pPr>
            <a:r>
              <a:rPr lang="en-US" dirty="0">
                <a:latin typeface="Calibri" charset="0"/>
              </a:rPr>
              <a:t>Stand up &amp; be recognized if you teach: …</a:t>
            </a:r>
          </a:p>
          <a:p>
            <a:pPr marL="0" indent="0" eaLnBrk="1" hangingPunct="1"/>
            <a:r>
              <a:rPr lang="en-US" sz="4200" b="1" dirty="0">
                <a:latin typeface="Calibri" charset="0"/>
              </a:rPr>
              <a:t>Music </a:t>
            </a:r>
          </a:p>
          <a:p>
            <a:pPr marL="0" indent="0" eaLnBrk="1" hangingPunct="1"/>
            <a:r>
              <a:rPr lang="en-US" sz="3800" b="1" dirty="0">
                <a:latin typeface="Calibri" charset="0"/>
              </a:rPr>
              <a:t>Visual Art</a:t>
            </a:r>
          </a:p>
          <a:p>
            <a:pPr marL="0" indent="0" eaLnBrk="1" hangingPunct="1"/>
            <a:r>
              <a:rPr lang="en-US" sz="4200" b="1" dirty="0">
                <a:latin typeface="Calibri" charset="0"/>
              </a:rPr>
              <a:t>Dance</a:t>
            </a:r>
          </a:p>
          <a:p>
            <a:pPr marL="0" indent="0" eaLnBrk="1" hangingPunct="1"/>
            <a:r>
              <a:rPr lang="en-US" sz="4200" b="1" dirty="0">
                <a:latin typeface="Calibri" charset="0"/>
              </a:rPr>
              <a:t>Theatre</a:t>
            </a:r>
          </a:p>
          <a:p>
            <a:pPr marL="0" indent="0" eaLnBrk="1" hangingPunct="1">
              <a:buNone/>
            </a:pPr>
            <a:endParaRPr lang="en-US" dirty="0">
              <a:latin typeface="Calibri" charset="0"/>
            </a:endParaRPr>
          </a:p>
        </p:txBody>
      </p:sp>
      <p:pic>
        <p:nvPicPr>
          <p:cNvPr id="3379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228600"/>
            <a:ext cx="139382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28600"/>
            <a:ext cx="144780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4953000"/>
            <a:ext cx="1912938"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50327" y="5185833"/>
            <a:ext cx="1579562"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cut/>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pPr eaLnBrk="1" hangingPunct="1"/>
            <a:r>
              <a:rPr lang="en-US">
                <a:latin typeface="Calibri" charset="0"/>
              </a:rPr>
              <a:t>Who’s Here???</a:t>
            </a:r>
          </a:p>
        </p:txBody>
      </p:sp>
      <p:sp>
        <p:nvSpPr>
          <p:cNvPr id="3" name="Content Placeholder 2"/>
          <p:cNvSpPr>
            <a:spLocks noGrp="1"/>
          </p:cNvSpPr>
          <p:nvPr>
            <p:ph idx="1"/>
          </p:nvPr>
        </p:nvSpPr>
        <p:spPr>
          <a:xfrm>
            <a:off x="457200" y="1600200"/>
            <a:ext cx="8229600" cy="5105400"/>
          </a:xfrm>
        </p:spPr>
        <p:txBody>
          <a:bodyPr/>
          <a:lstStyle/>
          <a:p>
            <a:pPr marL="0" indent="0" eaLnBrk="1" hangingPunct="1">
              <a:buFont typeface="Arial" charset="0"/>
              <a:buNone/>
            </a:pPr>
            <a:r>
              <a:rPr lang="en-US" dirty="0">
                <a:latin typeface="Calibri" charset="0"/>
              </a:rPr>
              <a:t>Stand up &amp; be recognized if you teach: …</a:t>
            </a:r>
          </a:p>
          <a:p>
            <a:pPr marL="0" indent="0" eaLnBrk="1" hangingPunct="1"/>
            <a:r>
              <a:rPr lang="en-US" sz="4200" b="1" dirty="0">
                <a:latin typeface="Calibri" charset="0"/>
              </a:rPr>
              <a:t>Music </a:t>
            </a:r>
            <a:r>
              <a:rPr lang="en-US" sz="4200" b="1" dirty="0" smtClean="0">
                <a:latin typeface="Calibri" charset="0"/>
              </a:rPr>
              <a:t>- rhythm</a:t>
            </a:r>
            <a:endParaRPr lang="en-US" sz="4200" b="1" dirty="0">
              <a:latin typeface="Calibri" charset="0"/>
            </a:endParaRPr>
          </a:p>
          <a:p>
            <a:pPr marL="0" indent="0" eaLnBrk="1" hangingPunct="1"/>
            <a:r>
              <a:rPr lang="en-US" sz="3800" b="1" dirty="0">
                <a:latin typeface="Calibri" charset="0"/>
              </a:rPr>
              <a:t>Visual </a:t>
            </a:r>
            <a:r>
              <a:rPr lang="en-US" sz="3800" b="1" dirty="0" smtClean="0">
                <a:latin typeface="Calibri" charset="0"/>
              </a:rPr>
              <a:t>Art - pattern</a:t>
            </a:r>
            <a:endParaRPr lang="en-US" sz="3800" b="1" dirty="0">
              <a:latin typeface="Calibri" charset="0"/>
            </a:endParaRPr>
          </a:p>
          <a:p>
            <a:pPr marL="0" indent="0" eaLnBrk="1" hangingPunct="1"/>
            <a:r>
              <a:rPr lang="en-US" sz="4200" b="1" dirty="0" smtClean="0">
                <a:latin typeface="Calibri" charset="0"/>
              </a:rPr>
              <a:t>Dance – shapes</a:t>
            </a:r>
            <a:r>
              <a:rPr lang="en-US" sz="3000" b="1" dirty="0" smtClean="0">
                <a:latin typeface="Calibri" charset="0"/>
              </a:rPr>
              <a:t> (Wall-Ball-Arrow-Twist)</a:t>
            </a:r>
            <a:endParaRPr lang="en-US" sz="3000" b="1" dirty="0">
              <a:latin typeface="Calibri" charset="0"/>
            </a:endParaRPr>
          </a:p>
          <a:p>
            <a:pPr marL="0" indent="0" eaLnBrk="1" hangingPunct="1"/>
            <a:r>
              <a:rPr lang="en-US" sz="4200" b="1" dirty="0" smtClean="0">
                <a:latin typeface="Calibri" charset="0"/>
              </a:rPr>
              <a:t>Theatre – to be or not to be</a:t>
            </a:r>
            <a:endParaRPr lang="en-US" sz="4200" b="1" dirty="0">
              <a:latin typeface="Calibri" charset="0"/>
            </a:endParaRPr>
          </a:p>
          <a:p>
            <a:pPr marL="0" indent="0" eaLnBrk="1" hangingPunct="1">
              <a:buNone/>
            </a:pPr>
            <a:endParaRPr lang="en-US" dirty="0">
              <a:latin typeface="Calibri" charset="0"/>
            </a:endParaRPr>
          </a:p>
        </p:txBody>
      </p:sp>
      <p:pic>
        <p:nvPicPr>
          <p:cNvPr id="3379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228600"/>
            <a:ext cx="139382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28600"/>
            <a:ext cx="144780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8600" y="5187950"/>
            <a:ext cx="1912938"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50327" y="5185833"/>
            <a:ext cx="1579562"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3802104"/>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t>Strategic Plan</a:t>
            </a:r>
            <a:endParaRPr lang="en-US" dirty="0"/>
          </a:p>
        </p:txBody>
      </p:sp>
      <p:pic>
        <p:nvPicPr>
          <p:cNvPr id="4" name="Content Placeholder 3" descr="Strat Plan.png"/>
          <p:cNvPicPr>
            <a:picLocks noGrp="1" noChangeAspect="1"/>
          </p:cNvPicPr>
          <p:nvPr>
            <p:ph idx="1"/>
          </p:nvPr>
        </p:nvPicPr>
        <p:blipFill>
          <a:blip r:embed="rId3" cstate="print">
            <a:extLst>
              <a:ext uri="{28A0092B-C50C-407E-A947-70E740481C1C}">
                <a14:useLocalDpi xmlns:a14="http://schemas.microsoft.com/office/drawing/2010/main" val="0"/>
              </a:ext>
            </a:extLst>
          </a:blip>
          <a:srcRect t="3398" b="3398"/>
          <a:stretch>
            <a:fillRect/>
          </a:stretch>
        </p:blipFill>
        <p:spPr>
          <a:xfrm>
            <a:off x="-381000" y="838200"/>
            <a:ext cx="9844284" cy="6019800"/>
          </a:xfrm>
        </p:spPr>
      </p:pic>
    </p:spTree>
    <p:extLst>
      <p:ext uri="{BB962C8B-B14F-4D97-AF65-F5344CB8AC3E}">
        <p14:creationId xmlns:p14="http://schemas.microsoft.com/office/powerpoint/2010/main" val="1646429291"/>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371600"/>
          </a:xfrm>
        </p:spPr>
        <p:txBody>
          <a:bodyPr/>
          <a:lstStyle/>
          <a:p>
            <a:r>
              <a:rPr lang="en-US" sz="2800" dirty="0"/>
              <a:t>Provide a dynamic and wide-ranging curriculum that ensures access to coursework reflecting the changing demands of career and college.</a:t>
            </a:r>
            <a:br>
              <a:rPr lang="en-US" sz="2800" dirty="0"/>
            </a:br>
            <a:endParaRPr lang="en-US" sz="2800" dirty="0"/>
          </a:p>
        </p:txBody>
      </p:sp>
      <p:sp>
        <p:nvSpPr>
          <p:cNvPr id="3" name="Content Placeholder 2"/>
          <p:cNvSpPr>
            <a:spLocks noGrp="1"/>
          </p:cNvSpPr>
          <p:nvPr>
            <p:ph idx="1"/>
          </p:nvPr>
        </p:nvSpPr>
        <p:spPr>
          <a:xfrm>
            <a:off x="0" y="1752600"/>
            <a:ext cx="9144000" cy="5105400"/>
          </a:xfrm>
        </p:spPr>
        <p:txBody>
          <a:bodyPr/>
          <a:lstStyle/>
          <a:p>
            <a:r>
              <a:rPr lang="en-US" sz="2000" b="1" dirty="0"/>
              <a:t>Evaluate and ensure course offerings and instructional strategies are aligned to career and college readiness and student interest</a:t>
            </a:r>
            <a:r>
              <a:rPr lang="en-US" sz="2000" b="1" dirty="0" smtClean="0"/>
              <a:t>.</a:t>
            </a:r>
          </a:p>
          <a:p>
            <a:pPr marL="0" indent="0">
              <a:buNone/>
            </a:pPr>
            <a:endParaRPr lang="en-US" sz="1000" dirty="0"/>
          </a:p>
          <a:p>
            <a:r>
              <a:rPr lang="en-US" sz="2000" b="1" dirty="0"/>
              <a:t>Analyze the flexibility and responsiveness of the curricular </a:t>
            </a:r>
            <a:r>
              <a:rPr lang="en-US" sz="2000" b="1" dirty="0" smtClean="0"/>
              <a:t>offerings</a:t>
            </a:r>
          </a:p>
          <a:p>
            <a:pPr marL="0" indent="0">
              <a:buNone/>
            </a:pPr>
            <a:endParaRPr lang="en-US" sz="1000" dirty="0"/>
          </a:p>
          <a:p>
            <a:r>
              <a:rPr lang="en-US" sz="2000" b="1" dirty="0"/>
              <a:t>Analyze the variety of curricular offerings at all grade levels</a:t>
            </a:r>
            <a:endParaRPr lang="en-US" sz="2000" dirty="0"/>
          </a:p>
          <a:p>
            <a:pPr lvl="1"/>
            <a:r>
              <a:rPr lang="en-US" sz="2000" dirty="0"/>
              <a:t>assessing offerings across the district</a:t>
            </a:r>
          </a:p>
          <a:p>
            <a:pPr lvl="1"/>
            <a:r>
              <a:rPr lang="en-US" sz="2000" dirty="0"/>
              <a:t>identifying a baseline of offerings at different levels (Elem/Middle/High)</a:t>
            </a:r>
          </a:p>
          <a:p>
            <a:pPr lvl="1"/>
            <a:r>
              <a:rPr lang="en-US" sz="2000" dirty="0"/>
              <a:t>examining barriers to participation (e.g. fees, equipment)</a:t>
            </a:r>
          </a:p>
          <a:p>
            <a:pPr lvl="1"/>
            <a:r>
              <a:rPr lang="en-US" sz="2000" dirty="0"/>
              <a:t>identifying resources to increase/strategically abandon </a:t>
            </a:r>
            <a:r>
              <a:rPr lang="en-US" sz="2000" dirty="0" smtClean="0"/>
              <a:t>offerings</a:t>
            </a:r>
          </a:p>
          <a:p>
            <a:pPr marL="457200" lvl="1" indent="0">
              <a:buNone/>
            </a:pPr>
            <a:endParaRPr lang="en-US" sz="1000" dirty="0"/>
          </a:p>
          <a:p>
            <a:r>
              <a:rPr lang="en-US" sz="2000" b="1" dirty="0"/>
              <a:t>MEASURES</a:t>
            </a:r>
          </a:p>
          <a:p>
            <a:pPr lvl="1"/>
            <a:r>
              <a:rPr lang="en-US" sz="1600" dirty="0"/>
              <a:t>List of current offerings at each school</a:t>
            </a:r>
          </a:p>
          <a:p>
            <a:pPr lvl="1"/>
            <a:r>
              <a:rPr lang="en-US" sz="1600" dirty="0"/>
              <a:t>List of baseline expectations</a:t>
            </a:r>
          </a:p>
          <a:p>
            <a:pPr lvl="1"/>
            <a:r>
              <a:rPr lang="en-US" sz="1600" dirty="0"/>
              <a:t>Gap analysis of offerings compared to baseline </a:t>
            </a:r>
            <a:r>
              <a:rPr lang="en-US" sz="1600" dirty="0" smtClean="0"/>
              <a:t>expectations</a:t>
            </a:r>
            <a:endParaRPr lang="en-US" sz="1600" dirty="0"/>
          </a:p>
        </p:txBody>
      </p:sp>
    </p:spTree>
    <p:extLst>
      <p:ext uri="{BB962C8B-B14F-4D97-AF65-F5344CB8AC3E}">
        <p14:creationId xmlns:p14="http://schemas.microsoft.com/office/powerpoint/2010/main" val="884054719"/>
      </p:ext>
    </p:extLst>
  </p:cSld>
  <p:clrMapOvr>
    <a:masterClrMapping/>
  </p:clrMapOvr>
  <p:transition xmlns:p14="http://schemas.microsoft.com/office/powerpoint/2010/main" spd="med">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Arts are VITAL!</a:t>
            </a:r>
            <a:br>
              <a:rPr lang="en-US" dirty="0" smtClean="0"/>
            </a:br>
            <a:r>
              <a:rPr lang="en-US" dirty="0" smtClean="0"/>
              <a:t>We need to …</a:t>
            </a:r>
            <a:endParaRPr lang="en-US" dirty="0"/>
          </a:p>
        </p:txBody>
      </p:sp>
      <p:sp>
        <p:nvSpPr>
          <p:cNvPr id="3" name="Content Placeholder 2"/>
          <p:cNvSpPr>
            <a:spLocks noGrp="1"/>
          </p:cNvSpPr>
          <p:nvPr>
            <p:ph idx="1"/>
          </p:nvPr>
        </p:nvSpPr>
        <p:spPr>
          <a:xfrm>
            <a:off x="457200" y="2286000"/>
            <a:ext cx="8382000" cy="3733800"/>
          </a:xfrm>
        </p:spPr>
        <p:txBody>
          <a:bodyPr/>
          <a:lstStyle/>
          <a:p>
            <a:r>
              <a:rPr lang="en-US" sz="4000" dirty="0" smtClean="0"/>
              <a:t>be ‘at the table’ </a:t>
            </a:r>
          </a:p>
          <a:p>
            <a:r>
              <a:rPr lang="en-US" sz="4000" dirty="0"/>
              <a:t>a</a:t>
            </a:r>
            <a:r>
              <a:rPr lang="en-US" sz="4000" dirty="0" smtClean="0"/>
              <a:t>rticulate our value</a:t>
            </a:r>
          </a:p>
          <a:p>
            <a:r>
              <a:rPr lang="en-US" sz="4000" dirty="0"/>
              <a:t>s</a:t>
            </a:r>
            <a:r>
              <a:rPr lang="en-US" sz="4000" dirty="0" smtClean="0"/>
              <a:t>upport student growth</a:t>
            </a:r>
          </a:p>
          <a:p>
            <a:r>
              <a:rPr lang="en-US" sz="4000" dirty="0" smtClean="0"/>
              <a:t>demonstrate integrity</a:t>
            </a:r>
          </a:p>
          <a:p>
            <a:endParaRPr lang="en-US" sz="4000" dirty="0" smtClean="0"/>
          </a:p>
          <a:p>
            <a:endParaRPr lang="en-US" dirty="0"/>
          </a:p>
        </p:txBody>
      </p:sp>
    </p:spTree>
    <p:extLst>
      <p:ext uri="{BB962C8B-B14F-4D97-AF65-F5344CB8AC3E}">
        <p14:creationId xmlns:p14="http://schemas.microsoft.com/office/powerpoint/2010/main" val="2042027705"/>
      </p:ext>
    </p:extLst>
  </p:cSld>
  <p:clrMapOvr>
    <a:masterClrMapping/>
  </p:clrMapOvr>
  <p:transition xmlns:p14="http://schemas.microsoft.com/office/powerpoint/2010/main" spd="med">
    <p:cut/>
  </p:transition>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7" name="Rectangle 2"/>
          <p:cNvSpPr>
            <a:spLocks noGrp="1" noChangeArrowheads="1"/>
          </p:cNvSpPr>
          <p:nvPr>
            <p:ph type="title"/>
          </p:nvPr>
        </p:nvSpPr>
        <p:spPr>
          <a:xfrm>
            <a:off x="457200" y="0"/>
            <a:ext cx="8229600" cy="1143000"/>
          </a:xfrm>
        </p:spPr>
        <p:txBody>
          <a:bodyPr/>
          <a:lstStyle/>
          <a:p>
            <a:pPr algn="l" eaLnBrk="1" hangingPunct="1"/>
            <a:r>
              <a:rPr lang="en-US">
                <a:latin typeface="Calibri" charset="0"/>
                <a:ea typeface="MS PGothic" charset="0"/>
                <a:cs typeface="MS PGothic" charset="0"/>
              </a:rPr>
              <a:t>Arts Education</a:t>
            </a:r>
          </a:p>
        </p:txBody>
      </p:sp>
      <p:sp>
        <p:nvSpPr>
          <p:cNvPr id="230403" name="Rectangle 3"/>
          <p:cNvSpPr>
            <a:spLocks noGrp="1" noChangeArrowheads="1"/>
          </p:cNvSpPr>
          <p:nvPr>
            <p:ph idx="1"/>
          </p:nvPr>
        </p:nvSpPr>
        <p:spPr>
          <a:xfrm>
            <a:off x="0" y="1066800"/>
            <a:ext cx="9144000" cy="5562600"/>
          </a:xfrm>
        </p:spPr>
        <p:txBody>
          <a:bodyPr/>
          <a:lstStyle/>
          <a:p>
            <a:pPr eaLnBrk="1" hangingPunct="1">
              <a:lnSpc>
                <a:spcPct val="130000"/>
              </a:lnSpc>
            </a:pPr>
            <a:r>
              <a:rPr lang="en-US">
                <a:latin typeface="Calibri" charset="0"/>
                <a:ea typeface="MS PGothic" charset="0"/>
                <a:cs typeface="MS PGothic" charset="0"/>
              </a:rPr>
              <a:t>Teach Technical skills in the art form</a:t>
            </a:r>
          </a:p>
          <a:p>
            <a:pPr eaLnBrk="1" hangingPunct="1">
              <a:lnSpc>
                <a:spcPct val="130000"/>
              </a:lnSpc>
            </a:pPr>
            <a:r>
              <a:rPr lang="en-US">
                <a:latin typeface="Calibri" charset="0"/>
                <a:ea typeface="MS PGothic" charset="0"/>
                <a:cs typeface="MS PGothic" charset="0"/>
              </a:rPr>
              <a:t>Cultivate aesthetic awareness</a:t>
            </a:r>
          </a:p>
          <a:p>
            <a:pPr eaLnBrk="1" hangingPunct="1">
              <a:lnSpc>
                <a:spcPct val="130000"/>
              </a:lnSpc>
            </a:pPr>
            <a:r>
              <a:rPr lang="en-US">
                <a:latin typeface="Calibri" charset="0"/>
                <a:ea typeface="MS PGothic" charset="0"/>
                <a:cs typeface="MS PGothic" charset="0"/>
              </a:rPr>
              <a:t>Activate Higher Order Thinking/Problem solving</a:t>
            </a:r>
          </a:p>
          <a:p>
            <a:pPr eaLnBrk="1" hangingPunct="1">
              <a:lnSpc>
                <a:spcPct val="130000"/>
              </a:lnSpc>
            </a:pPr>
            <a:r>
              <a:rPr lang="en-US">
                <a:latin typeface="Calibri" charset="0"/>
                <a:ea typeface="MS PGothic" charset="0"/>
                <a:cs typeface="MS PGothic" charset="0"/>
              </a:rPr>
              <a:t>Build character</a:t>
            </a:r>
          </a:p>
          <a:p>
            <a:pPr eaLnBrk="1" hangingPunct="1">
              <a:lnSpc>
                <a:spcPct val="130000"/>
              </a:lnSpc>
            </a:pPr>
            <a:r>
              <a:rPr lang="en-US">
                <a:latin typeface="Calibri" charset="0"/>
                <a:ea typeface="MS PGothic" charset="0"/>
                <a:cs typeface="MS PGothic" charset="0"/>
              </a:rPr>
              <a:t>Foster collaboration</a:t>
            </a:r>
          </a:p>
          <a:p>
            <a:pPr eaLnBrk="1" hangingPunct="1">
              <a:lnSpc>
                <a:spcPct val="130000"/>
              </a:lnSpc>
            </a:pPr>
            <a:r>
              <a:rPr lang="en-US">
                <a:latin typeface="Calibri" charset="0"/>
                <a:ea typeface="MS PGothic" charset="0"/>
                <a:cs typeface="MS PGothic" charset="0"/>
              </a:rPr>
              <a:t>Develop communication &amp; leadership</a:t>
            </a:r>
          </a:p>
          <a:p>
            <a:pPr algn="ctr" eaLnBrk="1" hangingPunct="1">
              <a:lnSpc>
                <a:spcPct val="130000"/>
              </a:lnSpc>
              <a:buFontTx/>
              <a:buNone/>
            </a:pPr>
            <a:r>
              <a:rPr lang="en-US" i="1">
                <a:latin typeface="Calibri" charset="0"/>
                <a:ea typeface="MS PGothic" charset="0"/>
                <a:cs typeface="MS PGothic" charset="0"/>
              </a:rPr>
              <a:t>INFORM</a:t>
            </a:r>
            <a:r>
              <a:rPr lang="en-US">
                <a:latin typeface="Calibri" charset="0"/>
                <a:ea typeface="MS PGothic" charset="0"/>
                <a:cs typeface="MS PGothic" charset="0"/>
              </a:rPr>
              <a:t>	        </a:t>
            </a:r>
            <a:r>
              <a:rPr lang="en-US" i="1">
                <a:latin typeface="Calibri" charset="0"/>
                <a:ea typeface="MS PGothic" charset="0"/>
                <a:cs typeface="MS PGothic" charset="0"/>
              </a:rPr>
              <a:t>ENCOURAGE		INSPIRE</a:t>
            </a:r>
            <a:endParaRPr lang="en-US">
              <a:latin typeface="Calibri" charset="0"/>
              <a:ea typeface="MS PGothic" charset="0"/>
              <a:cs typeface="MS PGothic" charset="0"/>
            </a:endParaRPr>
          </a:p>
        </p:txBody>
      </p:sp>
      <p:pic>
        <p:nvPicPr>
          <p:cNvPr id="137219" name="Picture 4" descr="arts_education-color-clear.gif                                 000AD950StarGate                       C165B6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1113" y="28575"/>
            <a:ext cx="278288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040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3040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3040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3040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3040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3040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3040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3"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64312" y="2514600"/>
            <a:ext cx="257968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6" name="Title 1"/>
          <p:cNvSpPr>
            <a:spLocks noGrp="1"/>
          </p:cNvSpPr>
          <p:nvPr>
            <p:ph type="title"/>
          </p:nvPr>
        </p:nvSpPr>
        <p:spPr/>
        <p:txBody>
          <a:bodyPr/>
          <a:lstStyle/>
          <a:p>
            <a:pPr algn="l" eaLnBrk="1" hangingPunct="1"/>
            <a:r>
              <a:rPr lang="en-US">
                <a:latin typeface="Calibri" charset="0"/>
              </a:rPr>
              <a:t>A Successful Arts Classroom…</a:t>
            </a:r>
          </a:p>
        </p:txBody>
      </p:sp>
      <p:sp>
        <p:nvSpPr>
          <p:cNvPr id="139267" name="Content Placeholder 2"/>
          <p:cNvSpPr>
            <a:spLocks noGrp="1"/>
          </p:cNvSpPr>
          <p:nvPr>
            <p:ph idx="1"/>
          </p:nvPr>
        </p:nvSpPr>
        <p:spPr>
          <a:xfrm>
            <a:off x="0" y="1509713"/>
            <a:ext cx="6553200" cy="4525962"/>
          </a:xfrm>
        </p:spPr>
        <p:txBody>
          <a:bodyPr/>
          <a:lstStyle/>
          <a:p>
            <a:pPr eaLnBrk="1" hangingPunct="1">
              <a:lnSpc>
                <a:spcPct val="80000"/>
              </a:lnSpc>
            </a:pPr>
            <a:r>
              <a:rPr lang="en-US" sz="3100">
                <a:latin typeface="Calibri" charset="0"/>
              </a:rPr>
              <a:t>Establishes Discipline/Procedures/Routines</a:t>
            </a:r>
          </a:p>
          <a:p>
            <a:pPr eaLnBrk="1" hangingPunct="1">
              <a:lnSpc>
                <a:spcPct val="80000"/>
              </a:lnSpc>
            </a:pPr>
            <a:endParaRPr lang="en-US" sz="1400">
              <a:latin typeface="Calibri" charset="0"/>
            </a:endParaRPr>
          </a:p>
          <a:p>
            <a:pPr eaLnBrk="1" hangingPunct="1">
              <a:lnSpc>
                <a:spcPct val="80000"/>
              </a:lnSpc>
            </a:pPr>
            <a:r>
              <a:rPr lang="en-US" sz="3100">
                <a:latin typeface="Calibri" charset="0"/>
              </a:rPr>
              <a:t>Creates a classroom of mutual respect </a:t>
            </a:r>
          </a:p>
          <a:p>
            <a:pPr eaLnBrk="1" hangingPunct="1">
              <a:lnSpc>
                <a:spcPct val="80000"/>
              </a:lnSpc>
            </a:pPr>
            <a:endParaRPr lang="en-US" sz="1400">
              <a:latin typeface="Calibri" charset="0"/>
            </a:endParaRPr>
          </a:p>
          <a:p>
            <a:pPr eaLnBrk="1" hangingPunct="1">
              <a:lnSpc>
                <a:spcPct val="80000"/>
              </a:lnSpc>
            </a:pPr>
            <a:r>
              <a:rPr lang="en-US" sz="3100">
                <a:latin typeface="Calibri" charset="0"/>
              </a:rPr>
              <a:t>Nurtures an environment that is safe for creativity &amp; risk-taking</a:t>
            </a:r>
          </a:p>
          <a:p>
            <a:pPr eaLnBrk="1" hangingPunct="1">
              <a:lnSpc>
                <a:spcPct val="80000"/>
              </a:lnSpc>
              <a:buFont typeface="Arial" charset="0"/>
              <a:buNone/>
            </a:pPr>
            <a:endParaRPr lang="en-US" sz="2700">
              <a:latin typeface="Calibri" charset="0"/>
            </a:endParaRPr>
          </a:p>
          <a:p>
            <a:pPr eaLnBrk="1" hangingPunct="1">
              <a:lnSpc>
                <a:spcPct val="80000"/>
              </a:lnSpc>
              <a:buFont typeface="Arial" charset="0"/>
              <a:buNone/>
            </a:pPr>
            <a:r>
              <a:rPr lang="en-US" sz="2700">
                <a:latin typeface="Calibri" charset="0"/>
              </a:rPr>
              <a:t>take time in class to EXPLAIN … DEMONSTRATE … REHEARSE … REINFORCE … CHALLENGE … BE CONSISTENT</a:t>
            </a:r>
          </a:p>
        </p:txBody>
      </p:sp>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rtsCause.jpg"/>
          <p:cNvPicPr>
            <a:picLocks noGrp="1" noChangeAspect="1"/>
          </p:cNvPicPr>
          <p:nvPr>
            <p:ph idx="1"/>
          </p:nvPr>
        </p:nvPicPr>
        <p:blipFill>
          <a:blip r:embed="rId2">
            <a:extLst>
              <a:ext uri="{28A0092B-C50C-407E-A947-70E740481C1C}">
                <a14:useLocalDpi xmlns:a14="http://schemas.microsoft.com/office/drawing/2010/main" val="0"/>
              </a:ext>
            </a:extLst>
          </a:blip>
          <a:srcRect l="-22285" r="-22285"/>
          <a:stretch>
            <a:fillRect/>
          </a:stretch>
        </p:blipFill>
        <p:spPr>
          <a:xfrm>
            <a:off x="457200" y="1524000"/>
            <a:ext cx="8229600" cy="4525963"/>
          </a:xfrm>
        </p:spPr>
      </p:pic>
    </p:spTree>
    <p:extLst>
      <p:ext uri="{BB962C8B-B14F-4D97-AF65-F5344CB8AC3E}">
        <p14:creationId xmlns:p14="http://schemas.microsoft.com/office/powerpoint/2010/main" val="4281972028"/>
      </p:ext>
    </p:extLst>
  </p:cSld>
  <p:clrMapOvr>
    <a:masterClrMapping/>
  </p:clrMapOvr>
  <p:transition xmlns:p14="http://schemas.microsoft.com/office/powerpoint/2010/main" spd="med">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p:nvPr>
        </p:nvSpPr>
        <p:spPr>
          <a:xfrm>
            <a:off x="0" y="274638"/>
            <a:ext cx="9144000" cy="1706562"/>
          </a:xfrm>
        </p:spPr>
        <p:txBody>
          <a:bodyPr/>
          <a:lstStyle/>
          <a:p>
            <a:pPr eaLnBrk="1" hangingPunct="1"/>
            <a:r>
              <a:rPr lang="en-US" sz="3400">
                <a:latin typeface="Calibri" charset="0"/>
                <a:ea typeface="MS PGothic" charset="0"/>
                <a:cs typeface="MS PGothic" charset="0"/>
              </a:rPr>
              <a:t>High Quality, Consistent, Assessable Arts Education Across the School System</a:t>
            </a:r>
          </a:p>
        </p:txBody>
      </p:sp>
      <p:sp>
        <p:nvSpPr>
          <p:cNvPr id="141314" name="Rectangle 3"/>
          <p:cNvSpPr>
            <a:spLocks noGrp="1" noChangeArrowheads="1"/>
          </p:cNvSpPr>
          <p:nvPr>
            <p:ph idx="1"/>
          </p:nvPr>
        </p:nvSpPr>
        <p:spPr>
          <a:xfrm>
            <a:off x="457200" y="1828800"/>
            <a:ext cx="8229600" cy="4525963"/>
          </a:xfrm>
        </p:spPr>
        <p:txBody>
          <a:bodyPr/>
          <a:lstStyle/>
          <a:p>
            <a:pPr eaLnBrk="1" hangingPunct="1">
              <a:lnSpc>
                <a:spcPct val="130000"/>
              </a:lnSpc>
              <a:buFontTx/>
              <a:buNone/>
            </a:pPr>
            <a:r>
              <a:rPr lang="en-US" dirty="0">
                <a:latin typeface="Calibri" charset="0"/>
                <a:ea typeface="MS PGothic" charset="0"/>
                <a:cs typeface="MS PGothic" charset="0"/>
              </a:rPr>
              <a:t>Vision:</a:t>
            </a:r>
          </a:p>
          <a:p>
            <a:pPr eaLnBrk="1" hangingPunct="1">
              <a:lnSpc>
                <a:spcPct val="130000"/>
              </a:lnSpc>
            </a:pPr>
            <a:r>
              <a:rPr lang="en-US" dirty="0">
                <a:latin typeface="Calibri" charset="0"/>
                <a:ea typeface="MS PGothic" charset="0"/>
                <a:cs typeface="MS PGothic" charset="0"/>
              </a:rPr>
              <a:t>Arts students will graduate on time, college and career ready.  While discovering their passion, they will achieve excellence through rigorous study of </a:t>
            </a:r>
            <a:r>
              <a:rPr lang="en-US" dirty="0" smtClean="0">
                <a:latin typeface="Calibri" charset="0"/>
                <a:ea typeface="MS PGothic" charset="0"/>
                <a:cs typeface="MS PGothic" charset="0"/>
              </a:rPr>
              <a:t>deeply aligned </a:t>
            </a:r>
            <a:r>
              <a:rPr lang="en-US" dirty="0">
                <a:latin typeface="Calibri" charset="0"/>
                <a:ea typeface="MS PGothic" charset="0"/>
                <a:cs typeface="MS PGothic" charset="0"/>
              </a:rPr>
              <a:t>arts curriculum.  </a:t>
            </a:r>
          </a:p>
        </p:txBody>
      </p:sp>
      <p:pic>
        <p:nvPicPr>
          <p:cNvPr id="141315" name="Picture 4" descr="arts_education-color-clear.gif                                 000AD950StarGate                       C165B6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8225" y="5303838"/>
            <a:ext cx="2782888"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Reflective Practice </a:t>
            </a:r>
            <a:br>
              <a:rPr lang="en-US" dirty="0" smtClean="0"/>
            </a:br>
            <a:r>
              <a:rPr lang="en-US" dirty="0" smtClean="0"/>
              <a:t>NCEES Standard 5</a:t>
            </a:r>
            <a:endParaRPr lang="en-US" dirty="0"/>
          </a:p>
        </p:txBody>
      </p:sp>
      <p:grpSp>
        <p:nvGrpSpPr>
          <p:cNvPr id="6" name="Group 5"/>
          <p:cNvGrpSpPr/>
          <p:nvPr/>
        </p:nvGrpSpPr>
        <p:grpSpPr>
          <a:xfrm>
            <a:off x="685800" y="2286000"/>
            <a:ext cx="4191000" cy="3886200"/>
            <a:chOff x="3352800" y="2438400"/>
            <a:chExt cx="2573338" cy="2514600"/>
          </a:xfrm>
        </p:grpSpPr>
        <p:pic>
          <p:nvPicPr>
            <p:cNvPr id="4" name="Picture 4" descr="MC900078751.gif                                                00B200DAStarGate                       C165B6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2438400"/>
              <a:ext cx="1614488"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Stickmen0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7288" y="2590800"/>
              <a:ext cx="958850" cy="2133600"/>
            </a:xfrm>
            <a:prstGeom prst="rect">
              <a:avLst/>
            </a:prstGeom>
            <a:noFill/>
            <a:ln>
              <a:noFill/>
            </a:ln>
            <a:effectLst>
              <a:outerShdw dist="107763" dir="189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grpSp>
      <p:sp>
        <p:nvSpPr>
          <p:cNvPr id="7" name="TextBox 6"/>
          <p:cNvSpPr txBox="1"/>
          <p:nvPr/>
        </p:nvSpPr>
        <p:spPr>
          <a:xfrm rot="20648135">
            <a:off x="5286975" y="2977889"/>
            <a:ext cx="1781381" cy="461665"/>
          </a:xfrm>
          <a:prstGeom prst="rect">
            <a:avLst/>
          </a:prstGeom>
          <a:noFill/>
        </p:spPr>
        <p:txBody>
          <a:bodyPr wrap="none" rtlCol="0">
            <a:spAutoFit/>
          </a:bodyPr>
          <a:lstStyle/>
          <a:p>
            <a:r>
              <a:rPr lang="en-US" dirty="0" smtClean="0"/>
              <a:t>Strengths?                                                                                        </a:t>
            </a:r>
            <a:endParaRPr lang="en-US" dirty="0"/>
          </a:p>
        </p:txBody>
      </p:sp>
      <p:sp>
        <p:nvSpPr>
          <p:cNvPr id="8" name="TextBox 7"/>
          <p:cNvSpPr txBox="1"/>
          <p:nvPr/>
        </p:nvSpPr>
        <p:spPr>
          <a:xfrm rot="1052073">
            <a:off x="4879650" y="5679534"/>
            <a:ext cx="2870800" cy="461665"/>
          </a:xfrm>
          <a:prstGeom prst="rect">
            <a:avLst/>
          </a:prstGeom>
          <a:noFill/>
        </p:spPr>
        <p:txBody>
          <a:bodyPr wrap="none" rtlCol="0">
            <a:spAutoFit/>
          </a:bodyPr>
          <a:lstStyle/>
          <a:p>
            <a:r>
              <a:rPr lang="en-US" dirty="0" smtClean="0"/>
              <a:t>Areas for Growth?     </a:t>
            </a:r>
            <a:endParaRPr lang="en-US" dirty="0"/>
          </a:p>
        </p:txBody>
      </p:sp>
    </p:spTree>
    <p:extLst>
      <p:ext uri="{BB962C8B-B14F-4D97-AF65-F5344CB8AC3E}">
        <p14:creationId xmlns:p14="http://schemas.microsoft.com/office/powerpoint/2010/main" val="455373282"/>
      </p:ext>
    </p:extLst>
  </p:cSld>
  <p:clrMapOvr>
    <a:masterClrMapping/>
  </p:clrMapOvr>
  <p:transition xmlns:p14="http://schemas.microsoft.com/office/powerpoint/2010/main" spd="med">
    <p:cut/>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609600" y="609600"/>
            <a:ext cx="1544012" cy="461665"/>
          </a:xfrm>
          <a:prstGeom prst="rect">
            <a:avLst/>
          </a:prstGeom>
          <a:noFill/>
        </p:spPr>
        <p:txBody>
          <a:bodyPr wrap="none" rtlCol="0">
            <a:spAutoFit/>
          </a:bodyPr>
          <a:lstStyle/>
          <a:p>
            <a:r>
              <a:rPr lang="en-US" dirty="0" smtClean="0"/>
              <a:t>The 4 C’s</a:t>
            </a:r>
            <a:endParaRPr lang="en-US" dirty="0"/>
          </a:p>
        </p:txBody>
      </p:sp>
      <p:sp>
        <p:nvSpPr>
          <p:cNvPr id="3" name="Rectangle 2"/>
          <p:cNvSpPr/>
          <p:nvPr/>
        </p:nvSpPr>
        <p:spPr>
          <a:xfrm>
            <a:off x="533400" y="2362200"/>
            <a:ext cx="4572000" cy="461665"/>
          </a:xfrm>
          <a:prstGeom prst="rect">
            <a:avLst/>
          </a:prstGeom>
        </p:spPr>
        <p:txBody>
          <a:bodyPr>
            <a:spAutoFit/>
          </a:bodyPr>
          <a:lstStyle/>
          <a:p>
            <a:r>
              <a:rPr lang="en-US" dirty="0" smtClean="0">
                <a:hlinkClick r:id="rId3"/>
              </a:rPr>
              <a:t>Creative problem solving</a:t>
            </a:r>
            <a:endParaRPr lang="en-US" dirty="0"/>
          </a:p>
        </p:txBody>
      </p:sp>
    </p:spTree>
    <p:extLst>
      <p:ext uri="{BB962C8B-B14F-4D97-AF65-F5344CB8AC3E}">
        <p14:creationId xmlns:p14="http://schemas.microsoft.com/office/powerpoint/2010/main" val="294494490"/>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0" y="457200"/>
            <a:ext cx="4191000" cy="1569660"/>
          </a:xfrm>
          <a:prstGeom prst="rect">
            <a:avLst/>
          </a:prstGeom>
        </p:spPr>
        <p:txBody>
          <a:bodyPr wrap="square">
            <a:spAutoFit/>
          </a:bodyPr>
          <a:lstStyle/>
          <a:p>
            <a:r>
              <a:rPr lang="en-US" dirty="0" smtClean="0"/>
              <a:t>“Every child is an artist, the problem is staying an artist when you grow up” – Pablo Picasso</a:t>
            </a:r>
            <a:endParaRPr lang="en-US" dirty="0"/>
          </a:p>
        </p:txBody>
      </p:sp>
      <p:pic>
        <p:nvPicPr>
          <p:cNvPr id="4" name="Picture 3" descr="vincent-van-gogh-famous-quot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50870"/>
            <a:ext cx="9144000" cy="3783330"/>
          </a:xfrm>
          <a:prstGeom prst="rect">
            <a:avLst/>
          </a:prstGeom>
        </p:spPr>
      </p:pic>
      <p:pic>
        <p:nvPicPr>
          <p:cNvPr id="5" name="Picture 4" descr="every child.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400" y="0"/>
            <a:ext cx="4775200" cy="3048000"/>
          </a:xfrm>
          <a:prstGeom prst="rect">
            <a:avLst/>
          </a:prstGeom>
        </p:spPr>
      </p:pic>
    </p:spTree>
    <p:extLst>
      <p:ext uri="{BB962C8B-B14F-4D97-AF65-F5344CB8AC3E}">
        <p14:creationId xmlns:p14="http://schemas.microsoft.com/office/powerpoint/2010/main" val="147236231"/>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211298" y="3734812"/>
            <a:ext cx="8915400" cy="3046988"/>
          </a:xfrm>
          <a:prstGeom prst="rect">
            <a:avLst/>
          </a:prstGeom>
          <a:noFill/>
        </p:spPr>
        <p:txBody>
          <a:bodyPr wrap="square" rtlCol="0">
            <a:spAutoFit/>
          </a:bodyPr>
          <a:lstStyle/>
          <a:p>
            <a:pPr algn="r"/>
            <a:r>
              <a:rPr lang="en-US" dirty="0" smtClean="0"/>
              <a:t>What’s your working definition of creativity?</a:t>
            </a:r>
          </a:p>
          <a:p>
            <a:pPr algn="r"/>
            <a:endParaRPr lang="en-US" dirty="0" smtClean="0"/>
          </a:p>
          <a:p>
            <a:pPr algn="r"/>
            <a:r>
              <a:rPr lang="en-US" i="1" dirty="0"/>
              <a:t>A</a:t>
            </a:r>
            <a:r>
              <a:rPr lang="en-US" i="1" dirty="0" smtClean="0"/>
              <a:t>bility</a:t>
            </a:r>
            <a:r>
              <a:rPr lang="en-US" i="1" dirty="0"/>
              <a:t> to transcend traditional ideas, rules, </a:t>
            </a:r>
            <a:r>
              <a:rPr lang="en-US" i="1" dirty="0" smtClean="0"/>
              <a:t>patterns, or relationships</a:t>
            </a:r>
            <a:r>
              <a:rPr lang="en-US" i="1" dirty="0"/>
              <a:t> to create meaningful new ideas, forms</a:t>
            </a:r>
            <a:r>
              <a:rPr lang="en-US" i="1" dirty="0" smtClean="0"/>
              <a:t>, methods, or</a:t>
            </a:r>
            <a:r>
              <a:rPr lang="en-US" i="1" dirty="0"/>
              <a:t> interpretations</a:t>
            </a:r>
          </a:p>
          <a:p>
            <a:pPr algn="r"/>
            <a:r>
              <a:rPr lang="en-US" i="1" dirty="0" smtClean="0"/>
              <a:t>.</a:t>
            </a:r>
            <a:r>
              <a:rPr lang="en-US" dirty="0"/>
              <a:t> </a:t>
            </a:r>
          </a:p>
          <a:p>
            <a:pPr algn="r"/>
            <a:r>
              <a:rPr lang="en-US" dirty="0" smtClean="0"/>
              <a:t>What do you do in your classroom that fosters an environment where creativity can blossom?</a:t>
            </a:r>
            <a:endParaRPr lang="en-US" dirty="0"/>
          </a:p>
        </p:txBody>
      </p:sp>
      <p:sp>
        <p:nvSpPr>
          <p:cNvPr id="3" name="TextBox 2"/>
          <p:cNvSpPr txBox="1"/>
          <p:nvPr/>
        </p:nvSpPr>
        <p:spPr>
          <a:xfrm>
            <a:off x="4724400" y="914400"/>
            <a:ext cx="2980303" cy="830997"/>
          </a:xfrm>
          <a:prstGeom prst="rect">
            <a:avLst/>
          </a:prstGeom>
          <a:noFill/>
        </p:spPr>
        <p:txBody>
          <a:bodyPr wrap="none" rtlCol="0">
            <a:spAutoFit/>
          </a:bodyPr>
          <a:lstStyle/>
          <a:p>
            <a:r>
              <a:rPr lang="en-US" sz="4800" dirty="0" smtClean="0"/>
              <a:t>Creativity</a:t>
            </a:r>
            <a:endParaRPr lang="en-US" sz="4800" dirty="0"/>
          </a:p>
        </p:txBody>
      </p:sp>
      <p:pic>
        <p:nvPicPr>
          <p:cNvPr id="4" name="Picture 3" descr="unleash-creativit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0" y="0"/>
            <a:ext cx="3479800" cy="3465881"/>
          </a:xfrm>
          <a:prstGeom prst="rect">
            <a:avLst/>
          </a:prstGeom>
        </p:spPr>
      </p:pic>
    </p:spTree>
    <p:extLst>
      <p:ext uri="{BB962C8B-B14F-4D97-AF65-F5344CB8AC3E}">
        <p14:creationId xmlns:p14="http://schemas.microsoft.com/office/powerpoint/2010/main" val="802940012"/>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609600" y="609600"/>
            <a:ext cx="1544012" cy="461665"/>
          </a:xfrm>
          <a:prstGeom prst="rect">
            <a:avLst/>
          </a:prstGeom>
          <a:noFill/>
        </p:spPr>
        <p:txBody>
          <a:bodyPr wrap="none" rtlCol="0">
            <a:spAutoFit/>
          </a:bodyPr>
          <a:lstStyle/>
          <a:p>
            <a:r>
              <a:rPr lang="en-US" dirty="0" smtClean="0"/>
              <a:t>The 4 C’s</a:t>
            </a:r>
            <a:endParaRPr lang="en-US" dirty="0"/>
          </a:p>
        </p:txBody>
      </p:sp>
      <p:sp>
        <p:nvSpPr>
          <p:cNvPr id="3" name="Rectangle 2"/>
          <p:cNvSpPr/>
          <p:nvPr/>
        </p:nvSpPr>
        <p:spPr>
          <a:xfrm>
            <a:off x="533400" y="2362200"/>
            <a:ext cx="4572000" cy="461665"/>
          </a:xfrm>
          <a:prstGeom prst="rect">
            <a:avLst/>
          </a:prstGeom>
        </p:spPr>
        <p:txBody>
          <a:bodyPr>
            <a:spAutoFit/>
          </a:bodyPr>
          <a:lstStyle/>
          <a:p>
            <a:r>
              <a:rPr lang="en-US" dirty="0" smtClean="0">
                <a:hlinkClick r:id="rId3"/>
              </a:rPr>
              <a:t>Creative problem solving</a:t>
            </a:r>
            <a:endParaRPr lang="en-US" dirty="0"/>
          </a:p>
        </p:txBody>
      </p:sp>
      <p:sp>
        <p:nvSpPr>
          <p:cNvPr id="4" name="TextBox 3"/>
          <p:cNvSpPr txBox="1"/>
          <p:nvPr/>
        </p:nvSpPr>
        <p:spPr>
          <a:xfrm>
            <a:off x="685800" y="4038600"/>
            <a:ext cx="2167025" cy="461665"/>
          </a:xfrm>
          <a:prstGeom prst="rect">
            <a:avLst/>
          </a:prstGeom>
          <a:noFill/>
        </p:spPr>
        <p:txBody>
          <a:bodyPr wrap="none" rtlCol="0">
            <a:spAutoFit/>
          </a:bodyPr>
          <a:lstStyle/>
          <a:p>
            <a:r>
              <a:rPr lang="en-US" dirty="0" smtClean="0">
                <a:hlinkClick r:id="rId4"/>
              </a:rPr>
              <a:t>Collaboration</a:t>
            </a:r>
            <a:endParaRPr lang="en-US" dirty="0"/>
          </a:p>
        </p:txBody>
      </p:sp>
    </p:spTree>
    <p:extLst>
      <p:ext uri="{BB962C8B-B14F-4D97-AF65-F5344CB8AC3E}">
        <p14:creationId xmlns:p14="http://schemas.microsoft.com/office/powerpoint/2010/main" val="2809273712"/>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990600" y="4038600"/>
            <a:ext cx="6858000" cy="2308324"/>
          </a:xfrm>
          <a:prstGeom prst="rect">
            <a:avLst/>
          </a:prstGeom>
          <a:noFill/>
        </p:spPr>
        <p:txBody>
          <a:bodyPr wrap="square" rtlCol="0">
            <a:spAutoFit/>
          </a:bodyPr>
          <a:lstStyle/>
          <a:p>
            <a:r>
              <a:rPr lang="en-US" dirty="0" smtClean="0"/>
              <a:t>When students collaborate in your classroom – which is more important – Process or Product?</a:t>
            </a:r>
          </a:p>
          <a:p>
            <a:endParaRPr lang="en-US" dirty="0"/>
          </a:p>
          <a:p>
            <a:r>
              <a:rPr lang="en-US" dirty="0" smtClean="0"/>
              <a:t>How do you (and the students) evaluate the work?</a:t>
            </a:r>
          </a:p>
        </p:txBody>
      </p:sp>
      <p:sp>
        <p:nvSpPr>
          <p:cNvPr id="3" name="TextBox 2"/>
          <p:cNvSpPr txBox="1"/>
          <p:nvPr/>
        </p:nvSpPr>
        <p:spPr>
          <a:xfrm>
            <a:off x="304800" y="533400"/>
            <a:ext cx="4149384" cy="830997"/>
          </a:xfrm>
          <a:prstGeom prst="rect">
            <a:avLst/>
          </a:prstGeom>
          <a:noFill/>
        </p:spPr>
        <p:txBody>
          <a:bodyPr wrap="none" rtlCol="0">
            <a:spAutoFit/>
          </a:bodyPr>
          <a:lstStyle/>
          <a:p>
            <a:r>
              <a:rPr lang="en-US" sz="4800" dirty="0" smtClean="0"/>
              <a:t>Collaboration</a:t>
            </a:r>
            <a:endParaRPr lang="en-US" sz="4800" dirty="0"/>
          </a:p>
        </p:txBody>
      </p:sp>
      <p:pic>
        <p:nvPicPr>
          <p:cNvPr id="5" name="Picture 4" descr="collaborati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0" y="838200"/>
            <a:ext cx="3048000" cy="2557272"/>
          </a:xfrm>
          <a:prstGeom prst="rect">
            <a:avLst/>
          </a:prstGeom>
        </p:spPr>
      </p:pic>
    </p:spTree>
    <p:extLst>
      <p:ext uri="{BB962C8B-B14F-4D97-AF65-F5344CB8AC3E}">
        <p14:creationId xmlns:p14="http://schemas.microsoft.com/office/powerpoint/2010/main" val="3251017847"/>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609600" y="609600"/>
            <a:ext cx="1544012" cy="461665"/>
          </a:xfrm>
          <a:prstGeom prst="rect">
            <a:avLst/>
          </a:prstGeom>
          <a:noFill/>
        </p:spPr>
        <p:txBody>
          <a:bodyPr wrap="none" rtlCol="0">
            <a:spAutoFit/>
          </a:bodyPr>
          <a:lstStyle/>
          <a:p>
            <a:r>
              <a:rPr lang="en-US" dirty="0" smtClean="0"/>
              <a:t>The 4 C’s</a:t>
            </a:r>
            <a:endParaRPr lang="en-US" dirty="0"/>
          </a:p>
        </p:txBody>
      </p:sp>
      <p:sp>
        <p:nvSpPr>
          <p:cNvPr id="3" name="Rectangle 2"/>
          <p:cNvSpPr/>
          <p:nvPr/>
        </p:nvSpPr>
        <p:spPr>
          <a:xfrm>
            <a:off x="533400" y="2362200"/>
            <a:ext cx="4572000" cy="461665"/>
          </a:xfrm>
          <a:prstGeom prst="rect">
            <a:avLst/>
          </a:prstGeom>
        </p:spPr>
        <p:txBody>
          <a:bodyPr>
            <a:spAutoFit/>
          </a:bodyPr>
          <a:lstStyle/>
          <a:p>
            <a:r>
              <a:rPr lang="en-US" dirty="0" smtClean="0">
                <a:hlinkClick r:id="rId3"/>
              </a:rPr>
              <a:t>Creative problem solving</a:t>
            </a:r>
            <a:endParaRPr lang="en-US" dirty="0"/>
          </a:p>
        </p:txBody>
      </p:sp>
      <p:sp>
        <p:nvSpPr>
          <p:cNvPr id="4" name="TextBox 3"/>
          <p:cNvSpPr txBox="1"/>
          <p:nvPr/>
        </p:nvSpPr>
        <p:spPr>
          <a:xfrm>
            <a:off x="685800" y="4038600"/>
            <a:ext cx="2167025" cy="461665"/>
          </a:xfrm>
          <a:prstGeom prst="rect">
            <a:avLst/>
          </a:prstGeom>
          <a:noFill/>
        </p:spPr>
        <p:txBody>
          <a:bodyPr wrap="none" rtlCol="0">
            <a:spAutoFit/>
          </a:bodyPr>
          <a:lstStyle/>
          <a:p>
            <a:r>
              <a:rPr lang="en-US" dirty="0" smtClean="0">
                <a:hlinkClick r:id="rId4"/>
              </a:rPr>
              <a:t>Collaboration</a:t>
            </a:r>
            <a:endParaRPr lang="en-US" dirty="0"/>
          </a:p>
        </p:txBody>
      </p:sp>
      <p:sp>
        <p:nvSpPr>
          <p:cNvPr id="5" name="TextBox 4"/>
          <p:cNvSpPr txBox="1"/>
          <p:nvPr/>
        </p:nvSpPr>
        <p:spPr>
          <a:xfrm>
            <a:off x="5486400" y="3429000"/>
            <a:ext cx="2576974" cy="461665"/>
          </a:xfrm>
          <a:prstGeom prst="rect">
            <a:avLst/>
          </a:prstGeom>
          <a:noFill/>
        </p:spPr>
        <p:txBody>
          <a:bodyPr wrap="none" rtlCol="0">
            <a:spAutoFit/>
          </a:bodyPr>
          <a:lstStyle/>
          <a:p>
            <a:r>
              <a:rPr lang="en-US" dirty="0" smtClean="0">
                <a:hlinkClick r:id="rId5"/>
              </a:rPr>
              <a:t>Critical Thinking</a:t>
            </a:r>
            <a:endParaRPr lang="en-US" dirty="0"/>
          </a:p>
        </p:txBody>
      </p:sp>
    </p:spTree>
    <p:extLst>
      <p:ext uri="{BB962C8B-B14F-4D97-AF65-F5344CB8AC3E}">
        <p14:creationId xmlns:p14="http://schemas.microsoft.com/office/powerpoint/2010/main" val="2880333948"/>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685800" y="1981200"/>
            <a:ext cx="5334000" cy="1200328"/>
          </a:xfrm>
          <a:prstGeom prst="rect">
            <a:avLst/>
          </a:prstGeom>
          <a:noFill/>
        </p:spPr>
        <p:txBody>
          <a:bodyPr wrap="square" rtlCol="0">
            <a:spAutoFit/>
          </a:bodyPr>
          <a:lstStyle/>
          <a:p>
            <a:r>
              <a:rPr lang="en-US" dirty="0" smtClean="0"/>
              <a:t>What do you do to help your students express their critical thinking? </a:t>
            </a:r>
          </a:p>
        </p:txBody>
      </p:sp>
      <p:sp>
        <p:nvSpPr>
          <p:cNvPr id="3" name="TextBox 2"/>
          <p:cNvSpPr txBox="1"/>
          <p:nvPr/>
        </p:nvSpPr>
        <p:spPr>
          <a:xfrm>
            <a:off x="304800" y="533400"/>
            <a:ext cx="4969282" cy="830997"/>
          </a:xfrm>
          <a:prstGeom prst="rect">
            <a:avLst/>
          </a:prstGeom>
          <a:noFill/>
        </p:spPr>
        <p:txBody>
          <a:bodyPr wrap="none" rtlCol="0">
            <a:spAutoFit/>
          </a:bodyPr>
          <a:lstStyle/>
          <a:p>
            <a:r>
              <a:rPr lang="en-US" sz="4800" dirty="0" smtClean="0"/>
              <a:t>Critical Thinking</a:t>
            </a:r>
            <a:endParaRPr lang="en-US" sz="4800" dirty="0"/>
          </a:p>
        </p:txBody>
      </p:sp>
      <p:pic>
        <p:nvPicPr>
          <p:cNvPr id="4" name="Picture 3" descr="Core Critical Thinking Skill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5653" y="3886200"/>
            <a:ext cx="4942573" cy="2971800"/>
          </a:xfrm>
          <a:prstGeom prst="rect">
            <a:avLst/>
          </a:prstGeom>
        </p:spPr>
      </p:pic>
    </p:spTree>
    <p:extLst>
      <p:ext uri="{BB962C8B-B14F-4D97-AF65-F5344CB8AC3E}">
        <p14:creationId xmlns:p14="http://schemas.microsoft.com/office/powerpoint/2010/main" val="1284696301"/>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609600" y="609600"/>
            <a:ext cx="1544012" cy="461665"/>
          </a:xfrm>
          <a:prstGeom prst="rect">
            <a:avLst/>
          </a:prstGeom>
          <a:noFill/>
        </p:spPr>
        <p:txBody>
          <a:bodyPr wrap="none" rtlCol="0">
            <a:spAutoFit/>
          </a:bodyPr>
          <a:lstStyle/>
          <a:p>
            <a:r>
              <a:rPr lang="en-US" dirty="0" smtClean="0"/>
              <a:t>The 4 C’s</a:t>
            </a:r>
            <a:endParaRPr lang="en-US" dirty="0"/>
          </a:p>
        </p:txBody>
      </p:sp>
      <p:sp>
        <p:nvSpPr>
          <p:cNvPr id="3" name="Rectangle 2"/>
          <p:cNvSpPr/>
          <p:nvPr/>
        </p:nvSpPr>
        <p:spPr>
          <a:xfrm>
            <a:off x="533400" y="2362200"/>
            <a:ext cx="4572000" cy="461665"/>
          </a:xfrm>
          <a:prstGeom prst="rect">
            <a:avLst/>
          </a:prstGeom>
        </p:spPr>
        <p:txBody>
          <a:bodyPr>
            <a:spAutoFit/>
          </a:bodyPr>
          <a:lstStyle/>
          <a:p>
            <a:r>
              <a:rPr lang="en-US" dirty="0" smtClean="0">
                <a:hlinkClick r:id="rId3"/>
              </a:rPr>
              <a:t>Creative problem solving</a:t>
            </a:r>
            <a:endParaRPr lang="en-US" dirty="0"/>
          </a:p>
        </p:txBody>
      </p:sp>
      <p:sp>
        <p:nvSpPr>
          <p:cNvPr id="4" name="TextBox 3"/>
          <p:cNvSpPr txBox="1"/>
          <p:nvPr/>
        </p:nvSpPr>
        <p:spPr>
          <a:xfrm>
            <a:off x="685800" y="4038600"/>
            <a:ext cx="2167025" cy="461665"/>
          </a:xfrm>
          <a:prstGeom prst="rect">
            <a:avLst/>
          </a:prstGeom>
          <a:noFill/>
        </p:spPr>
        <p:txBody>
          <a:bodyPr wrap="none" rtlCol="0">
            <a:spAutoFit/>
          </a:bodyPr>
          <a:lstStyle/>
          <a:p>
            <a:r>
              <a:rPr lang="en-US" dirty="0" smtClean="0">
                <a:hlinkClick r:id="rId4"/>
              </a:rPr>
              <a:t>Collaboration</a:t>
            </a:r>
            <a:endParaRPr lang="en-US" dirty="0"/>
          </a:p>
        </p:txBody>
      </p:sp>
      <p:sp>
        <p:nvSpPr>
          <p:cNvPr id="5" name="TextBox 4"/>
          <p:cNvSpPr txBox="1"/>
          <p:nvPr/>
        </p:nvSpPr>
        <p:spPr>
          <a:xfrm>
            <a:off x="5486400" y="3429000"/>
            <a:ext cx="2576974" cy="461665"/>
          </a:xfrm>
          <a:prstGeom prst="rect">
            <a:avLst/>
          </a:prstGeom>
          <a:noFill/>
        </p:spPr>
        <p:txBody>
          <a:bodyPr wrap="none" rtlCol="0">
            <a:spAutoFit/>
          </a:bodyPr>
          <a:lstStyle/>
          <a:p>
            <a:r>
              <a:rPr lang="en-US" dirty="0" smtClean="0">
                <a:hlinkClick r:id="rId5"/>
              </a:rPr>
              <a:t>Critical Thinking</a:t>
            </a:r>
            <a:endParaRPr lang="en-US" dirty="0"/>
          </a:p>
        </p:txBody>
      </p:sp>
      <p:sp>
        <p:nvSpPr>
          <p:cNvPr id="6" name="TextBox 5"/>
          <p:cNvSpPr txBox="1"/>
          <p:nvPr/>
        </p:nvSpPr>
        <p:spPr>
          <a:xfrm>
            <a:off x="3352901" y="5410200"/>
            <a:ext cx="2514499" cy="461665"/>
          </a:xfrm>
          <a:prstGeom prst="rect">
            <a:avLst/>
          </a:prstGeom>
          <a:noFill/>
        </p:spPr>
        <p:txBody>
          <a:bodyPr wrap="none" rtlCol="0">
            <a:spAutoFit/>
          </a:bodyPr>
          <a:lstStyle/>
          <a:p>
            <a:r>
              <a:rPr lang="en-US" dirty="0" smtClean="0">
                <a:hlinkClick r:id="rId6"/>
              </a:rPr>
              <a:t>Communication</a:t>
            </a:r>
            <a:endParaRPr lang="en-US" dirty="0"/>
          </a:p>
        </p:txBody>
      </p:sp>
    </p:spTree>
    <p:extLst>
      <p:ext uri="{BB962C8B-B14F-4D97-AF65-F5344CB8AC3E}">
        <p14:creationId xmlns:p14="http://schemas.microsoft.com/office/powerpoint/2010/main" val="2023887218"/>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Arts ‘cause… </a:t>
            </a:r>
            <a:br>
              <a:rPr lang="en-US" dirty="0" smtClean="0"/>
            </a:br>
            <a:r>
              <a:rPr lang="en-US" dirty="0" smtClean="0"/>
              <a:t>RLT Amphitheatre</a:t>
            </a:r>
            <a:endParaRPr lang="en-US" dirty="0"/>
          </a:p>
        </p:txBody>
      </p:sp>
      <p:pic>
        <p:nvPicPr>
          <p:cNvPr id="4" name="Content Placeholder 3"/>
          <p:cNvPicPr>
            <a:picLocks noGrp="1"/>
          </p:cNvPicPr>
          <p:nvPr>
            <p:ph idx="1"/>
          </p:nvPr>
        </p:nvPicPr>
        <p:blipFill>
          <a:blip r:embed="rId3">
            <a:extLst>
              <a:ext uri="{28A0092B-C50C-407E-A947-70E740481C1C}">
                <a14:useLocalDpi xmlns:a14="http://schemas.microsoft.com/office/drawing/2010/main" val="0"/>
              </a:ext>
            </a:extLst>
          </a:blip>
          <a:srcRect t="13336" b="13336"/>
          <a:stretch>
            <a:fillRect/>
          </a:stretch>
        </p:blipFill>
        <p:spPr>
          <a:prstGeom prst="rect">
            <a:avLst/>
          </a:prstGeom>
        </p:spPr>
      </p:pic>
    </p:spTree>
    <p:extLst>
      <p:ext uri="{BB962C8B-B14F-4D97-AF65-F5344CB8AC3E}">
        <p14:creationId xmlns:p14="http://schemas.microsoft.com/office/powerpoint/2010/main" val="2542740723"/>
      </p:ext>
    </p:extLst>
  </p:cSld>
  <p:clrMapOvr>
    <a:masterClrMapping/>
  </p:clrMapOvr>
  <p:transition xmlns:p14="http://schemas.microsoft.com/office/powerpoint/2010/main" spd="med">
    <p:cut/>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81000" y="4541390"/>
            <a:ext cx="8153400" cy="1938992"/>
          </a:xfrm>
          <a:prstGeom prst="rect">
            <a:avLst/>
          </a:prstGeom>
          <a:noFill/>
        </p:spPr>
        <p:txBody>
          <a:bodyPr wrap="square" rtlCol="0">
            <a:spAutoFit/>
          </a:bodyPr>
          <a:lstStyle/>
          <a:p>
            <a:r>
              <a:rPr lang="en-US" dirty="0" smtClean="0"/>
              <a:t>As artists we communicate messages – what prompts do you provide to help students get their message across?  </a:t>
            </a:r>
          </a:p>
          <a:p>
            <a:endParaRPr lang="en-US" dirty="0"/>
          </a:p>
          <a:p>
            <a:r>
              <a:rPr lang="en-US" dirty="0" smtClean="0"/>
              <a:t>How do you encourage effective communication?</a:t>
            </a:r>
          </a:p>
        </p:txBody>
      </p:sp>
      <p:sp>
        <p:nvSpPr>
          <p:cNvPr id="3" name="TextBox 2"/>
          <p:cNvSpPr txBox="1"/>
          <p:nvPr/>
        </p:nvSpPr>
        <p:spPr>
          <a:xfrm>
            <a:off x="304800" y="609600"/>
            <a:ext cx="4844332" cy="830997"/>
          </a:xfrm>
          <a:prstGeom prst="rect">
            <a:avLst/>
          </a:prstGeom>
          <a:noFill/>
        </p:spPr>
        <p:txBody>
          <a:bodyPr wrap="none" rtlCol="0">
            <a:spAutoFit/>
          </a:bodyPr>
          <a:lstStyle/>
          <a:p>
            <a:r>
              <a:rPr lang="en-US" sz="4800" dirty="0" smtClean="0"/>
              <a:t>Communication</a:t>
            </a:r>
            <a:endParaRPr lang="en-US" sz="4800" dirty="0"/>
          </a:p>
        </p:txBody>
      </p:sp>
      <p:pic>
        <p:nvPicPr>
          <p:cNvPr id="4" name="Picture 3" descr="communication-patter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1447800"/>
            <a:ext cx="4724400" cy="2862986"/>
          </a:xfrm>
          <a:prstGeom prst="rect">
            <a:avLst/>
          </a:prstGeom>
        </p:spPr>
      </p:pic>
    </p:spTree>
    <p:extLst>
      <p:ext uri="{BB962C8B-B14F-4D97-AF65-F5344CB8AC3E}">
        <p14:creationId xmlns:p14="http://schemas.microsoft.com/office/powerpoint/2010/main" val="3318116250"/>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76200"/>
            <a:ext cx="1544012" cy="461665"/>
          </a:xfrm>
          <a:prstGeom prst="rect">
            <a:avLst/>
          </a:prstGeom>
          <a:noFill/>
        </p:spPr>
        <p:txBody>
          <a:bodyPr wrap="none" rtlCol="0">
            <a:spAutoFit/>
          </a:bodyPr>
          <a:lstStyle/>
          <a:p>
            <a:r>
              <a:rPr lang="en-US" dirty="0" smtClean="0"/>
              <a:t>The 4 C’s</a:t>
            </a:r>
            <a:endParaRPr lang="en-US" dirty="0"/>
          </a:p>
        </p:txBody>
      </p:sp>
      <p:sp>
        <p:nvSpPr>
          <p:cNvPr id="3" name="Rectangle 2"/>
          <p:cNvSpPr/>
          <p:nvPr/>
        </p:nvSpPr>
        <p:spPr>
          <a:xfrm>
            <a:off x="533400" y="2971800"/>
            <a:ext cx="4572000" cy="461665"/>
          </a:xfrm>
          <a:prstGeom prst="rect">
            <a:avLst/>
          </a:prstGeom>
        </p:spPr>
        <p:txBody>
          <a:bodyPr>
            <a:spAutoFit/>
          </a:bodyPr>
          <a:lstStyle/>
          <a:p>
            <a:r>
              <a:rPr lang="en-US" dirty="0" smtClean="0">
                <a:hlinkClick r:id="rId3"/>
              </a:rPr>
              <a:t>Creative problem solving</a:t>
            </a:r>
            <a:endParaRPr lang="en-US" dirty="0"/>
          </a:p>
        </p:txBody>
      </p:sp>
      <p:sp>
        <p:nvSpPr>
          <p:cNvPr id="4" name="TextBox 3"/>
          <p:cNvSpPr txBox="1"/>
          <p:nvPr/>
        </p:nvSpPr>
        <p:spPr>
          <a:xfrm>
            <a:off x="228600" y="4114800"/>
            <a:ext cx="2167025" cy="461665"/>
          </a:xfrm>
          <a:prstGeom prst="rect">
            <a:avLst/>
          </a:prstGeom>
          <a:noFill/>
        </p:spPr>
        <p:txBody>
          <a:bodyPr wrap="none" rtlCol="0">
            <a:spAutoFit/>
          </a:bodyPr>
          <a:lstStyle/>
          <a:p>
            <a:r>
              <a:rPr lang="en-US" dirty="0" smtClean="0">
                <a:hlinkClick r:id="rId4"/>
              </a:rPr>
              <a:t>Collaboration</a:t>
            </a:r>
            <a:endParaRPr lang="en-US" dirty="0"/>
          </a:p>
        </p:txBody>
      </p:sp>
      <p:sp>
        <p:nvSpPr>
          <p:cNvPr id="5" name="TextBox 4"/>
          <p:cNvSpPr txBox="1"/>
          <p:nvPr/>
        </p:nvSpPr>
        <p:spPr>
          <a:xfrm>
            <a:off x="6324600" y="2133600"/>
            <a:ext cx="2576974" cy="461665"/>
          </a:xfrm>
          <a:prstGeom prst="rect">
            <a:avLst/>
          </a:prstGeom>
          <a:noFill/>
        </p:spPr>
        <p:txBody>
          <a:bodyPr wrap="none" rtlCol="0">
            <a:spAutoFit/>
          </a:bodyPr>
          <a:lstStyle/>
          <a:p>
            <a:r>
              <a:rPr lang="en-US" dirty="0" smtClean="0">
                <a:hlinkClick r:id="rId5"/>
              </a:rPr>
              <a:t>Critical Thinking</a:t>
            </a:r>
            <a:endParaRPr lang="en-US" dirty="0"/>
          </a:p>
        </p:txBody>
      </p:sp>
      <p:sp>
        <p:nvSpPr>
          <p:cNvPr id="6" name="TextBox 5"/>
          <p:cNvSpPr txBox="1"/>
          <p:nvPr/>
        </p:nvSpPr>
        <p:spPr>
          <a:xfrm>
            <a:off x="6477000" y="4876800"/>
            <a:ext cx="2514499" cy="461665"/>
          </a:xfrm>
          <a:prstGeom prst="rect">
            <a:avLst/>
          </a:prstGeom>
          <a:noFill/>
        </p:spPr>
        <p:txBody>
          <a:bodyPr wrap="none" rtlCol="0">
            <a:spAutoFit/>
          </a:bodyPr>
          <a:lstStyle/>
          <a:p>
            <a:r>
              <a:rPr lang="en-US" dirty="0" smtClean="0">
                <a:hlinkClick r:id="rId6"/>
              </a:rPr>
              <a:t>Communication</a:t>
            </a:r>
            <a:endParaRPr lang="en-US" dirty="0"/>
          </a:p>
        </p:txBody>
      </p:sp>
      <p:pic>
        <p:nvPicPr>
          <p:cNvPr id="7" name="Picture 6" descr="communication-pattern.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51119" y="5410200"/>
            <a:ext cx="2011881" cy="1219200"/>
          </a:xfrm>
          <a:prstGeom prst="rect">
            <a:avLst/>
          </a:prstGeom>
        </p:spPr>
      </p:pic>
      <p:pic>
        <p:nvPicPr>
          <p:cNvPr id="8" name="Picture 7" descr="Core Critical Thinking Skills.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22219" y="0"/>
            <a:ext cx="3421781" cy="2057400"/>
          </a:xfrm>
          <a:prstGeom prst="rect">
            <a:avLst/>
          </a:prstGeom>
        </p:spPr>
      </p:pic>
      <p:pic>
        <p:nvPicPr>
          <p:cNvPr id="9" name="Picture 8" descr="collaboration.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3400" y="4800600"/>
            <a:ext cx="2057400" cy="1726159"/>
          </a:xfrm>
          <a:prstGeom prst="rect">
            <a:avLst/>
          </a:prstGeom>
        </p:spPr>
      </p:pic>
      <p:pic>
        <p:nvPicPr>
          <p:cNvPr id="10" name="Picture 9" descr="unleash-creativity.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47800" y="762000"/>
            <a:ext cx="2128960" cy="2120444"/>
          </a:xfrm>
          <a:prstGeom prst="rect">
            <a:avLst/>
          </a:prstGeom>
        </p:spPr>
      </p:pic>
    </p:spTree>
    <p:extLst>
      <p:ext uri="{BB962C8B-B14F-4D97-AF65-F5344CB8AC3E}">
        <p14:creationId xmlns:p14="http://schemas.microsoft.com/office/powerpoint/2010/main" val="1064029613"/>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2743200" y="274638"/>
            <a:ext cx="3200400" cy="1143000"/>
          </a:xfrm>
        </p:spPr>
        <p:txBody>
          <a:bodyPr/>
          <a:lstStyle/>
          <a:p>
            <a:pPr algn="l"/>
            <a:r>
              <a:rPr lang="en-US">
                <a:latin typeface="Calibri" charset="0"/>
              </a:rPr>
              <a:t>House Rules</a:t>
            </a:r>
          </a:p>
        </p:txBody>
      </p:sp>
      <p:sp>
        <p:nvSpPr>
          <p:cNvPr id="46082" name="Content Placeholder 2"/>
          <p:cNvSpPr>
            <a:spLocks noGrp="1"/>
          </p:cNvSpPr>
          <p:nvPr>
            <p:ph idx="1"/>
          </p:nvPr>
        </p:nvSpPr>
        <p:spPr>
          <a:xfrm>
            <a:off x="1125538" y="1600200"/>
            <a:ext cx="7561262" cy="4525963"/>
          </a:xfrm>
        </p:spPr>
        <p:txBody>
          <a:bodyPr/>
          <a:lstStyle/>
          <a:p>
            <a:r>
              <a:rPr lang="en-US" dirty="0">
                <a:latin typeface="Calibri" charset="0"/>
              </a:rPr>
              <a:t>Keep a growth mindset</a:t>
            </a:r>
          </a:p>
          <a:p>
            <a:pPr lvl="1">
              <a:spcAft>
                <a:spcPts val="2400"/>
              </a:spcAft>
            </a:pPr>
            <a:r>
              <a:rPr lang="en-US" dirty="0">
                <a:latin typeface="Calibri" charset="0"/>
              </a:rPr>
              <a:t>Reflection &gt; Starting Point &gt; Forward Motion</a:t>
            </a:r>
          </a:p>
          <a:p>
            <a:pPr>
              <a:spcAft>
                <a:spcPts val="2400"/>
              </a:spcAft>
            </a:pPr>
            <a:r>
              <a:rPr lang="en-US" dirty="0">
                <a:latin typeface="Calibri" charset="0"/>
              </a:rPr>
              <a:t>Jot down your Questions</a:t>
            </a:r>
          </a:p>
          <a:p>
            <a:pPr>
              <a:spcAft>
                <a:spcPts val="2400"/>
              </a:spcAft>
            </a:pPr>
            <a:r>
              <a:rPr lang="en-US" dirty="0">
                <a:latin typeface="Calibri" charset="0"/>
              </a:rPr>
              <a:t>Don’t Shoot the Messenger</a:t>
            </a:r>
          </a:p>
          <a:p>
            <a:pPr>
              <a:spcAft>
                <a:spcPts val="4800"/>
              </a:spcAft>
            </a:pPr>
            <a:r>
              <a:rPr lang="en-US" dirty="0">
                <a:latin typeface="Calibri" charset="0"/>
              </a:rPr>
              <a:t>Remain Flexible</a:t>
            </a:r>
          </a:p>
        </p:txBody>
      </p:sp>
      <p:pic>
        <p:nvPicPr>
          <p:cNvPr id="46083" name="Picture 2" descr="C:\Users\egrimes-droessler\AppData\Local\Microsoft\Windows\Temporary Internet Files\Content.IE5\PGT384CS\MC900091313[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667000"/>
            <a:ext cx="1884363"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3" descr="C:\Users\egrimes-droessler\AppData\Local\Microsoft\Windows\Temporary Internet Files\Content.IE5\YYJO3N2C\MC900078622[1].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350" y="2228850"/>
            <a:ext cx="9921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5" name="Picture 3"/>
          <p:cNvPicPr>
            <a:picLocks noChangeAspect="1"/>
          </p:cNvPicPr>
          <p:nvPr/>
        </p:nvPicPr>
        <p:blipFill>
          <a:blip r:embed="rId5">
            <a:extLst>
              <a:ext uri="{28A0092B-C50C-407E-A947-70E740481C1C}">
                <a14:useLocalDpi xmlns:a14="http://schemas.microsoft.com/office/drawing/2010/main" val="0"/>
              </a:ext>
            </a:extLst>
          </a:blip>
          <a:srcRect l="35703" t="26215" r="4817" b="18381"/>
          <a:stretch>
            <a:fillRect/>
          </a:stretch>
        </p:blipFill>
        <p:spPr bwMode="auto">
          <a:xfrm>
            <a:off x="5715000" y="0"/>
            <a:ext cx="3384550" cy="203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4" descr="C:\Users\egrimes-droessler\AppData\Local\Microsoft\Windows\Temporary Internet Files\Content.IE5\YYJO3N2C\MC900056200[1].wm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4850" y="5334000"/>
            <a:ext cx="137795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Analysis of Student Work - ASW</a:t>
            </a:r>
            <a:endParaRPr lang="en-US" b="1" dirty="0"/>
          </a:p>
        </p:txBody>
      </p:sp>
      <p:sp>
        <p:nvSpPr>
          <p:cNvPr id="3" name="Content Placeholder 2"/>
          <p:cNvSpPr>
            <a:spLocks noGrp="1"/>
          </p:cNvSpPr>
          <p:nvPr>
            <p:ph idx="1"/>
          </p:nvPr>
        </p:nvSpPr>
        <p:spPr>
          <a:xfrm>
            <a:off x="457200" y="1600200"/>
            <a:ext cx="8229600" cy="4953000"/>
          </a:xfrm>
        </p:spPr>
        <p:txBody>
          <a:bodyPr/>
          <a:lstStyle/>
          <a:p>
            <a:r>
              <a:rPr lang="en-US" b="1" dirty="0" smtClean="0"/>
              <a:t>Purpose – </a:t>
            </a:r>
            <a:r>
              <a:rPr lang="en-US" dirty="0"/>
              <a:t>includes ‘non-tested’ subject area teachers in the Standard 6 – Teacher Effectiveness</a:t>
            </a:r>
          </a:p>
          <a:p>
            <a:r>
              <a:rPr lang="en-US" b="1" dirty="0"/>
              <a:t>Benefits of the ASW process</a:t>
            </a:r>
            <a:endParaRPr lang="en-US" dirty="0"/>
          </a:p>
          <a:p>
            <a:pPr lvl="1"/>
            <a:r>
              <a:rPr lang="en-US" dirty="0"/>
              <a:t>Teacher decisions (objectives, evidence type, timeframe, extended period of time)</a:t>
            </a:r>
          </a:p>
          <a:p>
            <a:pPr lvl="1"/>
            <a:r>
              <a:rPr lang="en-US" dirty="0"/>
              <a:t>Based on the curriculum you teach</a:t>
            </a:r>
          </a:p>
          <a:p>
            <a:pPr lvl="1"/>
            <a:r>
              <a:rPr lang="en-US" dirty="0"/>
              <a:t>Growth instead of Proficiency</a:t>
            </a:r>
          </a:p>
          <a:p>
            <a:pPr lvl="1"/>
            <a:r>
              <a:rPr lang="en-US" dirty="0"/>
              <a:t>Credibility to ‘other’ content areas </a:t>
            </a:r>
          </a:p>
          <a:p>
            <a:endParaRPr lang="en-US" dirty="0"/>
          </a:p>
        </p:txBody>
      </p:sp>
    </p:spTree>
    <p:extLst>
      <p:ext uri="{BB962C8B-B14F-4D97-AF65-F5344CB8AC3E}">
        <p14:creationId xmlns:p14="http://schemas.microsoft.com/office/powerpoint/2010/main" val="2808579312"/>
      </p:ext>
    </p:extLst>
  </p:cSld>
  <p:clrMapOvr>
    <a:masterClrMapping/>
  </p:clrMapOvr>
  <p:transition xmlns:p14="http://schemas.microsoft.com/office/powerpoint/2010/main" spd="med">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Challenges of the ASW </a:t>
            </a:r>
            <a:r>
              <a:rPr lang="en-US" b="1" dirty="0" smtClean="0"/>
              <a:t>process</a:t>
            </a:r>
            <a:endParaRPr lang="en-US" dirty="0"/>
          </a:p>
        </p:txBody>
      </p:sp>
      <p:sp>
        <p:nvSpPr>
          <p:cNvPr id="3" name="Content Placeholder 2"/>
          <p:cNvSpPr>
            <a:spLocks noGrp="1"/>
          </p:cNvSpPr>
          <p:nvPr>
            <p:ph idx="1"/>
          </p:nvPr>
        </p:nvSpPr>
        <p:spPr/>
        <p:txBody>
          <a:bodyPr/>
          <a:lstStyle/>
          <a:p>
            <a:pPr lvl="0"/>
            <a:r>
              <a:rPr lang="en-US" dirty="0" smtClean="0"/>
              <a:t>The </a:t>
            </a:r>
            <a:r>
              <a:rPr lang="en-US" dirty="0"/>
              <a:t>Great Unknown </a:t>
            </a:r>
          </a:p>
          <a:p>
            <a:pPr lvl="1"/>
            <a:r>
              <a:rPr lang="en-US" dirty="0"/>
              <a:t>New – 2014-15 late start – building the plane in mid-air</a:t>
            </a:r>
          </a:p>
          <a:p>
            <a:pPr lvl="1"/>
            <a:r>
              <a:rPr lang="en-US" dirty="0"/>
              <a:t>Technology-dependent</a:t>
            </a:r>
          </a:p>
          <a:p>
            <a:pPr lvl="1"/>
            <a:r>
              <a:rPr lang="en-US" dirty="0"/>
              <a:t>Review process (qualified reviewers, objectivity, opportunity for feedback)</a:t>
            </a:r>
          </a:p>
          <a:p>
            <a:endParaRPr lang="en-US" dirty="0"/>
          </a:p>
        </p:txBody>
      </p:sp>
    </p:spTree>
    <p:extLst>
      <p:ext uri="{BB962C8B-B14F-4D97-AF65-F5344CB8AC3E}">
        <p14:creationId xmlns:p14="http://schemas.microsoft.com/office/powerpoint/2010/main" val="589008730"/>
      </p:ext>
    </p:extLst>
  </p:cSld>
  <p:clrMapOvr>
    <a:masterClrMapping/>
  </p:clrMapOvr>
  <p:transition xmlns:p14="http://schemas.microsoft.com/office/powerpoint/2010/main" spd="med">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smtClean="0"/>
              <a:t>Avoiding the Pitfalls</a:t>
            </a:r>
            <a:endParaRPr lang="en-US" b="1" dirty="0"/>
          </a:p>
        </p:txBody>
      </p:sp>
      <p:sp>
        <p:nvSpPr>
          <p:cNvPr id="3" name="Content Placeholder 2"/>
          <p:cNvSpPr>
            <a:spLocks noGrp="1"/>
          </p:cNvSpPr>
          <p:nvPr>
            <p:ph idx="1"/>
          </p:nvPr>
        </p:nvSpPr>
        <p:spPr>
          <a:xfrm>
            <a:off x="457200" y="1219200"/>
            <a:ext cx="8229600" cy="5334000"/>
          </a:xfrm>
        </p:spPr>
        <p:txBody>
          <a:bodyPr/>
          <a:lstStyle/>
          <a:p>
            <a:pPr marL="0" indent="0">
              <a:buNone/>
            </a:pPr>
            <a:r>
              <a:rPr lang="en-US" dirty="0" smtClean="0"/>
              <a:t>Reviewer’s Perspective </a:t>
            </a:r>
          </a:p>
          <a:p>
            <a:r>
              <a:rPr lang="en-US" dirty="0" smtClean="0"/>
              <a:t>Training/Review Procedure/Scoring/Ethics</a:t>
            </a:r>
            <a:r>
              <a:rPr lang="en-US" b="1" dirty="0" smtClean="0"/>
              <a:t> </a:t>
            </a:r>
            <a:endParaRPr lang="en-US" dirty="0" smtClean="0"/>
          </a:p>
          <a:p>
            <a:pPr marL="0" lvl="0" indent="0">
              <a:buNone/>
            </a:pPr>
            <a:endParaRPr lang="en-US" sz="1200" dirty="0" smtClean="0"/>
          </a:p>
          <a:p>
            <a:pPr marL="0" lvl="0" indent="0">
              <a:buNone/>
            </a:pPr>
            <a:r>
              <a:rPr lang="en-US" dirty="0" smtClean="0"/>
              <a:t>Redact </a:t>
            </a:r>
            <a:r>
              <a:rPr lang="en-US" dirty="0"/>
              <a:t>information that identifies the teacher, student(s), and/or the school (NC5)</a:t>
            </a:r>
          </a:p>
          <a:p>
            <a:pPr marL="0" lvl="0" indent="0">
              <a:buNone/>
            </a:pPr>
            <a:endParaRPr lang="en-US" sz="1200" dirty="0" smtClean="0"/>
          </a:p>
          <a:p>
            <a:pPr marL="0" lvl="0" indent="0">
              <a:buNone/>
            </a:pPr>
            <a:r>
              <a:rPr lang="en-US" dirty="0" smtClean="0"/>
              <a:t>Carefully </a:t>
            </a:r>
            <a:r>
              <a:rPr lang="en-US" dirty="0"/>
              <a:t>select the objectives  (MC1, MC5)</a:t>
            </a:r>
          </a:p>
          <a:p>
            <a:pPr lvl="1"/>
            <a:r>
              <a:rPr lang="en-US" dirty="0"/>
              <a:t>not too many – only 1/targeted class – 5 total </a:t>
            </a:r>
          </a:p>
          <a:p>
            <a:pPr lvl="1"/>
            <a:r>
              <a:rPr lang="en-US" dirty="0"/>
              <a:t>representation from each strand of your essential standards </a:t>
            </a:r>
          </a:p>
        </p:txBody>
      </p:sp>
    </p:spTree>
    <p:extLst>
      <p:ext uri="{BB962C8B-B14F-4D97-AF65-F5344CB8AC3E}">
        <p14:creationId xmlns:p14="http://schemas.microsoft.com/office/powerpoint/2010/main" val="2398055230"/>
      </p:ext>
    </p:extLst>
  </p:cSld>
  <p:clrMapOvr>
    <a:masterClrMapping/>
  </p:clrMapOvr>
  <p:transition xmlns:p14="http://schemas.microsoft.com/office/powerpoint/2010/main" spd="med">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7037"/>
            <a:ext cx="8229600" cy="5973763"/>
          </a:xfrm>
        </p:spPr>
        <p:txBody>
          <a:bodyPr/>
          <a:lstStyle/>
          <a:p>
            <a:pPr lvl="0"/>
            <a:r>
              <a:rPr lang="en-US" dirty="0"/>
              <a:t>Make sure your file type is on the approved list so the reviewer can open it (MC6) </a:t>
            </a:r>
          </a:p>
          <a:p>
            <a:pPr lvl="1"/>
            <a:r>
              <a:rPr lang="en-US" i="1" dirty="0"/>
              <a:t>Compression concerns??  Save your file to a </a:t>
            </a:r>
            <a:r>
              <a:rPr lang="en-US" i="1" dirty="0" err="1"/>
              <a:t>google</a:t>
            </a:r>
            <a:r>
              <a:rPr lang="en-US" i="1" dirty="0"/>
              <a:t> drive and ask a ‘buddy’ to open it to see if it works on a different computer</a:t>
            </a:r>
            <a:endParaRPr lang="en-US" dirty="0"/>
          </a:p>
          <a:p>
            <a:pPr lvl="0"/>
            <a:r>
              <a:rPr lang="en-US" dirty="0"/>
              <a:t>Make sure your evidence is aligned with the Objective Verb &amp; that the samples show growth (not just achievement) (AL2, GR4)</a:t>
            </a:r>
          </a:p>
          <a:p>
            <a:pPr lvl="1"/>
            <a:r>
              <a:rPr lang="en-US" dirty="0"/>
              <a:t>Check the RBT Verb document for evidence type suggestions</a:t>
            </a:r>
          </a:p>
          <a:p>
            <a:pPr lvl="1"/>
            <a:r>
              <a:rPr lang="en-US" dirty="0"/>
              <a:t>Some point 1 examples were recorded too late in the process</a:t>
            </a:r>
          </a:p>
          <a:p>
            <a:endParaRPr lang="en-US" dirty="0"/>
          </a:p>
          <a:p>
            <a:endParaRPr lang="en-US" dirty="0"/>
          </a:p>
        </p:txBody>
      </p:sp>
    </p:spTree>
    <p:extLst>
      <p:ext uri="{BB962C8B-B14F-4D97-AF65-F5344CB8AC3E}">
        <p14:creationId xmlns:p14="http://schemas.microsoft.com/office/powerpoint/2010/main" val="87165366"/>
      </p:ext>
    </p:extLst>
  </p:cSld>
  <p:clrMapOvr>
    <a:masterClrMapping/>
  </p:clrMapOvr>
  <p:transition xmlns:p14="http://schemas.microsoft.com/office/powerpoint/2010/main" spd="med">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hape 253"/>
          <p:cNvSpPr>
            <a:spLocks noGrp="1"/>
          </p:cNvSpPr>
          <p:nvPr>
            <p:ph type="title"/>
          </p:nvPr>
        </p:nvSpPr>
        <p:spPr>
          <a:xfrm>
            <a:off x="163513" y="152400"/>
            <a:ext cx="8534400" cy="1066800"/>
          </a:xfrm>
        </p:spPr>
        <p:txBody>
          <a:bodyPr lIns="91425" tIns="45700" rIns="91425" bIns="45700"/>
          <a:lstStyle/>
          <a:p>
            <a:pPr>
              <a:buSzPct val="25000"/>
            </a:pPr>
            <a:r>
              <a:rPr lang="en-US" dirty="0">
                <a:latin typeface="Calibri" charset="0"/>
                <a:cs typeface="Arial" charset="0"/>
              </a:rPr>
              <a:t>ASW Process Overview   </a:t>
            </a:r>
            <a:endParaRPr lang="en-US" b="1" dirty="0">
              <a:solidFill>
                <a:srgbClr val="FF0000"/>
              </a:solidFill>
              <a:latin typeface="Calibri" charset="0"/>
              <a:sym typeface="Arial" charset="0"/>
            </a:endParaRPr>
          </a:p>
        </p:txBody>
      </p:sp>
      <p:sp>
        <p:nvSpPr>
          <p:cNvPr id="5" name="Content Placeholder 3"/>
          <p:cNvSpPr txBox="1">
            <a:spLocks/>
          </p:cNvSpPr>
          <p:nvPr/>
        </p:nvSpPr>
        <p:spPr bwMode="auto">
          <a:xfrm>
            <a:off x="228600" y="1295400"/>
            <a:ext cx="8534400" cy="534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sz="2400" b="1">
                <a:solidFill>
                  <a:schemeClr val="tx1"/>
                </a:solidFill>
                <a:latin typeface="Helvetica Neue" charset="0"/>
                <a:ea typeface="MS PGothic" charset="0"/>
                <a:cs typeface="MS PGothic" charset="0"/>
              </a:defRPr>
            </a:lvl1pPr>
            <a:lvl2pPr marL="742950" indent="-285750" defTabSz="457200" eaLnBrk="0" hangingPunct="0">
              <a:defRPr sz="2400" b="1">
                <a:solidFill>
                  <a:schemeClr val="tx1"/>
                </a:solidFill>
                <a:latin typeface="Helvetica Neue" charset="0"/>
                <a:ea typeface="MS PGothic" charset="0"/>
                <a:cs typeface="MS PGothic" charset="0"/>
              </a:defRPr>
            </a:lvl2pPr>
            <a:lvl3pPr marL="1143000" indent="-228600" defTabSz="457200" eaLnBrk="0" hangingPunct="0">
              <a:defRPr sz="2400" b="1">
                <a:solidFill>
                  <a:schemeClr val="tx1"/>
                </a:solidFill>
                <a:latin typeface="Helvetica Neue" charset="0"/>
                <a:ea typeface="MS PGothic" charset="0"/>
                <a:cs typeface="MS PGothic" charset="0"/>
              </a:defRPr>
            </a:lvl3pPr>
            <a:lvl4pPr marL="1600200" indent="-228600" defTabSz="457200" eaLnBrk="0" hangingPunct="0">
              <a:defRPr sz="2400" b="1">
                <a:solidFill>
                  <a:schemeClr val="tx1"/>
                </a:solidFill>
                <a:latin typeface="Helvetica Neue" charset="0"/>
                <a:ea typeface="MS PGothic" charset="0"/>
                <a:cs typeface="MS PGothic" charset="0"/>
              </a:defRPr>
            </a:lvl4pPr>
            <a:lvl5pPr marL="2057400" indent="-228600" defTabSz="4572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eaLnBrk="1" hangingPunct="1">
              <a:spcBef>
                <a:spcPts val="0"/>
              </a:spcBef>
              <a:spcAft>
                <a:spcPts val="0"/>
              </a:spcAft>
              <a:buFont typeface="Arial" charset="0"/>
              <a:buNone/>
            </a:pPr>
            <a:endParaRPr lang="en-US" sz="100" dirty="0">
              <a:solidFill>
                <a:srgbClr val="63554C"/>
              </a:solidFill>
              <a:latin typeface="Calibri" charset="0"/>
              <a:cs typeface="Arial" charset="0"/>
              <a:sym typeface="Arial" charset="0"/>
            </a:endParaRPr>
          </a:p>
          <a:p>
            <a:pPr eaLnBrk="1" hangingPunct="1">
              <a:spcBef>
                <a:spcPts val="0"/>
              </a:spcBef>
              <a:spcAft>
                <a:spcPts val="0"/>
              </a:spcAft>
              <a:buClr>
                <a:srgbClr val="63554C"/>
              </a:buClr>
            </a:pPr>
            <a:r>
              <a:rPr lang="en-US" dirty="0" smtClean="0">
                <a:solidFill>
                  <a:srgbClr val="63554C"/>
                </a:solidFill>
                <a:latin typeface="Calibri" charset="0"/>
                <a:cs typeface="Arial" charset="0"/>
                <a:sym typeface="Arial" charset="0"/>
              </a:rPr>
              <a:t>Teacher verifies schedule </a:t>
            </a:r>
          </a:p>
          <a:p>
            <a:pPr marL="342900" indent="-342900" eaLnBrk="1" hangingPunct="1">
              <a:spcBef>
                <a:spcPts val="0"/>
              </a:spcBef>
              <a:spcAft>
                <a:spcPts val="0"/>
              </a:spcAft>
              <a:buClr>
                <a:srgbClr val="63554C"/>
              </a:buClr>
              <a:buFont typeface="Wingdings" charset="2"/>
              <a:buChar char="Ø"/>
            </a:pPr>
            <a:r>
              <a:rPr lang="en-US" dirty="0">
                <a:solidFill>
                  <a:srgbClr val="63554C"/>
                </a:solidFill>
                <a:latin typeface="Calibri" charset="0"/>
                <a:cs typeface="Arial" charset="0"/>
                <a:sym typeface="Arial" charset="0"/>
              </a:rPr>
              <a:t>	</a:t>
            </a:r>
            <a:r>
              <a:rPr lang="en-US" b="0" dirty="0" smtClean="0">
                <a:solidFill>
                  <a:srgbClr val="63554C"/>
                </a:solidFill>
                <a:latin typeface="Calibri" charset="0"/>
                <a:cs typeface="Arial" charset="0"/>
                <a:sym typeface="Arial" charset="0"/>
              </a:rPr>
              <a:t>Issues of course #s (6-8, master schedule), class size </a:t>
            </a:r>
            <a:r>
              <a:rPr lang="en-US" b="0" dirty="0" smtClean="0">
                <a:solidFill>
                  <a:srgbClr val="63554C"/>
                </a:solidFill>
                <a:latin typeface="Calibri" charset="0"/>
                <a:cs typeface="Arial" charset="0"/>
                <a:sym typeface="Arial" charset="0"/>
              </a:rPr>
              <a:t>&gt;6</a:t>
            </a:r>
            <a:endParaRPr lang="en-US" b="0" dirty="0" smtClean="0">
              <a:solidFill>
                <a:srgbClr val="63554C"/>
              </a:solidFill>
              <a:latin typeface="Calibri" charset="0"/>
              <a:cs typeface="Arial" charset="0"/>
              <a:sym typeface="Arial" charset="0"/>
            </a:endParaRPr>
          </a:p>
          <a:p>
            <a:pPr eaLnBrk="1" hangingPunct="1">
              <a:spcBef>
                <a:spcPts val="0"/>
              </a:spcBef>
              <a:spcAft>
                <a:spcPts val="0"/>
              </a:spcAft>
              <a:buClr>
                <a:srgbClr val="63554C"/>
              </a:buClr>
            </a:pPr>
            <a:endParaRPr lang="en-US" b="0" dirty="0">
              <a:solidFill>
                <a:srgbClr val="63554C"/>
              </a:solidFill>
              <a:latin typeface="Calibri" charset="0"/>
              <a:cs typeface="Arial" charset="0"/>
              <a:sym typeface="Arial" charset="0"/>
            </a:endParaRPr>
          </a:p>
          <a:p>
            <a:pPr eaLnBrk="1" hangingPunct="1">
              <a:spcBef>
                <a:spcPts val="0"/>
              </a:spcBef>
              <a:spcAft>
                <a:spcPts val="0"/>
              </a:spcAft>
              <a:buClr>
                <a:srgbClr val="63554C"/>
              </a:buClr>
            </a:pPr>
            <a:r>
              <a:rPr lang="en-US" dirty="0" smtClean="0">
                <a:solidFill>
                  <a:srgbClr val="63554C"/>
                </a:solidFill>
                <a:latin typeface="Calibri" charset="0"/>
                <a:cs typeface="Arial" charset="0"/>
                <a:sym typeface="Arial" charset="0"/>
              </a:rPr>
              <a:t>Platform selects </a:t>
            </a:r>
            <a:r>
              <a:rPr lang="en-US" dirty="0" smtClean="0">
                <a:solidFill>
                  <a:srgbClr val="63554C"/>
                </a:solidFill>
                <a:latin typeface="Calibri" charset="0"/>
                <a:cs typeface="Arial" charset="0"/>
                <a:sym typeface="Arial" charset="0"/>
              </a:rPr>
              <a:t>classes </a:t>
            </a:r>
            <a:r>
              <a:rPr lang="en-US" dirty="0">
                <a:solidFill>
                  <a:srgbClr val="63554C"/>
                </a:solidFill>
                <a:latin typeface="Calibri" charset="0"/>
                <a:cs typeface="Arial" charset="0"/>
                <a:sym typeface="Arial" charset="0"/>
              </a:rPr>
              <a:t>from course </a:t>
            </a:r>
            <a:r>
              <a:rPr lang="en-US" dirty="0" smtClean="0">
                <a:solidFill>
                  <a:srgbClr val="63554C"/>
                </a:solidFill>
                <a:latin typeface="Calibri" charset="0"/>
                <a:cs typeface="Arial" charset="0"/>
                <a:sym typeface="Arial" charset="0"/>
              </a:rPr>
              <a:t>load</a:t>
            </a:r>
          </a:p>
          <a:p>
            <a:pPr marL="342900" indent="-342900" eaLnBrk="1" hangingPunct="1">
              <a:spcBef>
                <a:spcPts val="0"/>
              </a:spcBef>
              <a:spcAft>
                <a:spcPts val="0"/>
              </a:spcAft>
              <a:buClr>
                <a:srgbClr val="63554C"/>
              </a:buClr>
              <a:buFont typeface="Wingdings" charset="2"/>
              <a:buChar char="Ø"/>
            </a:pPr>
            <a:r>
              <a:rPr lang="en-US" b="0" dirty="0" smtClean="0">
                <a:solidFill>
                  <a:srgbClr val="63554C"/>
                </a:solidFill>
                <a:latin typeface="Calibri" charset="0"/>
                <a:cs typeface="Arial" charset="0"/>
                <a:sym typeface="Arial" charset="0"/>
              </a:rPr>
              <a:t>Year-long/Semester/</a:t>
            </a:r>
            <a:r>
              <a:rPr lang="en-US" b="0" dirty="0" smtClean="0">
                <a:solidFill>
                  <a:srgbClr val="63554C"/>
                </a:solidFill>
                <a:latin typeface="Calibri" charset="0"/>
                <a:cs typeface="Arial" charset="0"/>
                <a:sym typeface="Arial" charset="0"/>
              </a:rPr>
              <a:t>Quarter </a:t>
            </a:r>
            <a:endParaRPr lang="en-US" b="0" dirty="0">
              <a:solidFill>
                <a:srgbClr val="63554C"/>
              </a:solidFill>
              <a:latin typeface="Calibri" charset="0"/>
              <a:cs typeface="Arial" charset="0"/>
              <a:sym typeface="Arial" charset="0"/>
            </a:endParaRPr>
          </a:p>
          <a:p>
            <a:pPr eaLnBrk="1" hangingPunct="1">
              <a:spcBef>
                <a:spcPts val="0"/>
              </a:spcBef>
              <a:spcAft>
                <a:spcPts val="0"/>
              </a:spcAft>
              <a:buClr>
                <a:srgbClr val="63554C"/>
              </a:buClr>
            </a:pPr>
            <a:endParaRPr lang="en-US" dirty="0" smtClean="0">
              <a:solidFill>
                <a:srgbClr val="63554C"/>
              </a:solidFill>
              <a:latin typeface="Calibri" charset="0"/>
              <a:cs typeface="Arial" charset="0"/>
              <a:sym typeface="Arial" charset="0"/>
            </a:endParaRPr>
          </a:p>
          <a:p>
            <a:pPr eaLnBrk="1" hangingPunct="1">
              <a:spcBef>
                <a:spcPts val="0"/>
              </a:spcBef>
              <a:spcAft>
                <a:spcPts val="0"/>
              </a:spcAft>
              <a:buClr>
                <a:srgbClr val="63554C"/>
              </a:buClr>
            </a:pPr>
            <a:r>
              <a:rPr lang="en-US" dirty="0" smtClean="0">
                <a:solidFill>
                  <a:srgbClr val="63554C"/>
                </a:solidFill>
                <a:latin typeface="Calibri" charset="0"/>
                <a:cs typeface="Arial" charset="0"/>
                <a:sym typeface="Arial" charset="0"/>
              </a:rPr>
              <a:t>Teacher chooses </a:t>
            </a:r>
            <a:r>
              <a:rPr lang="en-US" dirty="0">
                <a:solidFill>
                  <a:srgbClr val="63554C"/>
                </a:solidFill>
                <a:latin typeface="Calibri" charset="0"/>
                <a:cs typeface="Arial" charset="0"/>
                <a:sym typeface="Arial" charset="0"/>
              </a:rPr>
              <a:t>5 objectives from the Essential </a:t>
            </a:r>
            <a:r>
              <a:rPr lang="en-US" dirty="0" smtClean="0">
                <a:solidFill>
                  <a:srgbClr val="63554C"/>
                </a:solidFill>
                <a:latin typeface="Calibri" charset="0"/>
                <a:cs typeface="Arial" charset="0"/>
                <a:sym typeface="Arial" charset="0"/>
              </a:rPr>
              <a:t>Standards</a:t>
            </a:r>
          </a:p>
          <a:p>
            <a:pPr marL="342900" indent="-342900" eaLnBrk="1" hangingPunct="1">
              <a:spcBef>
                <a:spcPts val="0"/>
              </a:spcBef>
              <a:spcAft>
                <a:spcPts val="0"/>
              </a:spcAft>
              <a:buClr>
                <a:srgbClr val="63554C"/>
              </a:buClr>
              <a:buFont typeface="Wingdings" charset="2"/>
              <a:buChar char="Ø"/>
            </a:pPr>
            <a:r>
              <a:rPr lang="en-US" b="0" dirty="0" smtClean="0">
                <a:solidFill>
                  <a:srgbClr val="63554C"/>
                </a:solidFill>
                <a:latin typeface="Calibri" charset="0"/>
                <a:cs typeface="Arial" charset="0"/>
                <a:sym typeface="Arial" charset="0"/>
              </a:rPr>
              <a:t>Represent all </a:t>
            </a:r>
            <a:r>
              <a:rPr lang="en-US" b="0" dirty="0" smtClean="0">
                <a:solidFill>
                  <a:srgbClr val="63554C"/>
                </a:solidFill>
                <a:latin typeface="Calibri" charset="0"/>
                <a:cs typeface="Arial" charset="0"/>
                <a:sym typeface="Arial" charset="0"/>
              </a:rPr>
              <a:t>Strands – only 1 objective for each Target Class</a:t>
            </a:r>
            <a:endParaRPr lang="en-US" b="0" dirty="0" smtClean="0">
              <a:solidFill>
                <a:srgbClr val="63554C"/>
              </a:solidFill>
              <a:latin typeface="Calibri" charset="0"/>
              <a:cs typeface="Arial" charset="0"/>
              <a:sym typeface="Arial" charset="0"/>
            </a:endParaRPr>
          </a:p>
          <a:p>
            <a:pPr eaLnBrk="1" hangingPunct="1">
              <a:spcBef>
                <a:spcPts val="0"/>
              </a:spcBef>
              <a:spcAft>
                <a:spcPts val="0"/>
              </a:spcAft>
              <a:buClr>
                <a:srgbClr val="63554C"/>
              </a:buClr>
            </a:pPr>
            <a:endParaRPr lang="en-US" b="0" dirty="0">
              <a:solidFill>
                <a:srgbClr val="63554C"/>
              </a:solidFill>
              <a:latin typeface="Calibri" charset="0"/>
              <a:cs typeface="Arial" charset="0"/>
              <a:sym typeface="Arial" charset="0"/>
            </a:endParaRPr>
          </a:p>
          <a:p>
            <a:pPr eaLnBrk="1" hangingPunct="1">
              <a:spcBef>
                <a:spcPts val="0"/>
              </a:spcBef>
              <a:spcAft>
                <a:spcPts val="0"/>
              </a:spcAft>
              <a:buClr>
                <a:srgbClr val="63554C"/>
              </a:buClr>
            </a:pPr>
            <a:r>
              <a:rPr lang="en-US" dirty="0" smtClean="0">
                <a:solidFill>
                  <a:srgbClr val="63554C"/>
                </a:solidFill>
                <a:latin typeface="Calibri" charset="0"/>
                <a:cs typeface="Arial" charset="0"/>
                <a:sym typeface="Arial" charset="0"/>
              </a:rPr>
              <a:t> Teacher gathers evidence –</a:t>
            </a:r>
            <a:r>
              <a:rPr lang="en-US" dirty="0" err="1" smtClean="0">
                <a:solidFill>
                  <a:srgbClr val="63554C"/>
                </a:solidFill>
                <a:latin typeface="Calibri" charset="0"/>
                <a:cs typeface="Arial" charset="0"/>
                <a:sym typeface="Arial" charset="0"/>
              </a:rPr>
              <a:t>Timelapse</a:t>
            </a:r>
            <a:r>
              <a:rPr lang="en-US" dirty="0" smtClean="0">
                <a:solidFill>
                  <a:srgbClr val="63554C"/>
                </a:solidFill>
                <a:latin typeface="Calibri" charset="0"/>
                <a:cs typeface="Arial" charset="0"/>
                <a:sym typeface="Arial" charset="0"/>
              </a:rPr>
              <a:t> </a:t>
            </a:r>
            <a:r>
              <a:rPr lang="en-US" dirty="0">
                <a:solidFill>
                  <a:srgbClr val="63554C"/>
                </a:solidFill>
                <a:latin typeface="Calibri" charset="0"/>
                <a:cs typeface="Arial" charset="0"/>
                <a:sym typeface="Arial" charset="0"/>
              </a:rPr>
              <a:t>Artifact </a:t>
            </a:r>
            <a:r>
              <a:rPr lang="en-US" dirty="0" smtClean="0">
                <a:solidFill>
                  <a:srgbClr val="63554C"/>
                </a:solidFill>
                <a:latin typeface="Calibri" charset="0"/>
                <a:cs typeface="Arial" charset="0"/>
                <a:sym typeface="Arial" charset="0"/>
              </a:rPr>
              <a:t> </a:t>
            </a:r>
            <a:r>
              <a:rPr lang="en-US" dirty="0">
                <a:solidFill>
                  <a:srgbClr val="63554C"/>
                </a:solidFill>
                <a:latin typeface="Calibri" charset="0"/>
                <a:cs typeface="Arial" charset="0"/>
                <a:sym typeface="Arial" charset="0"/>
              </a:rPr>
              <a:t>for each </a:t>
            </a:r>
            <a:r>
              <a:rPr lang="en-US" dirty="0" smtClean="0">
                <a:solidFill>
                  <a:srgbClr val="63554C"/>
                </a:solidFill>
                <a:latin typeface="Calibri" charset="0"/>
                <a:cs typeface="Arial" charset="0"/>
                <a:sym typeface="Arial" charset="0"/>
              </a:rPr>
              <a:t>Objective</a:t>
            </a:r>
          </a:p>
          <a:p>
            <a:pPr algn="ctr" eaLnBrk="1" hangingPunct="1">
              <a:spcBef>
                <a:spcPts val="0"/>
              </a:spcBef>
              <a:spcAft>
                <a:spcPts val="0"/>
              </a:spcAft>
              <a:buClr>
                <a:srgbClr val="63554C"/>
              </a:buClr>
            </a:pPr>
            <a:r>
              <a:rPr lang="en-US" dirty="0" smtClean="0">
                <a:solidFill>
                  <a:srgbClr val="63554C"/>
                </a:solidFill>
                <a:latin typeface="Calibri" charset="0"/>
                <a:cs typeface="Arial" charset="0"/>
                <a:sym typeface="Arial" charset="0"/>
              </a:rPr>
              <a:t>2 points in Time</a:t>
            </a:r>
          </a:p>
          <a:p>
            <a:pPr marL="342900" indent="-342900" eaLnBrk="1" hangingPunct="1">
              <a:spcBef>
                <a:spcPts val="0"/>
              </a:spcBef>
              <a:spcAft>
                <a:spcPts val="0"/>
              </a:spcAft>
              <a:buClr>
                <a:srgbClr val="63554C"/>
              </a:buClr>
              <a:buFont typeface="Wingdings" charset="2"/>
              <a:buChar char="Ø"/>
            </a:pPr>
            <a:r>
              <a:rPr lang="en-US" b="0" dirty="0" smtClean="0">
                <a:solidFill>
                  <a:srgbClr val="63554C"/>
                </a:solidFill>
                <a:latin typeface="Calibri" charset="0"/>
                <a:cs typeface="Arial" charset="0"/>
                <a:sym typeface="Arial" charset="0"/>
              </a:rPr>
              <a:t>Draft your context explaining how the evidence demonstrates growth</a:t>
            </a:r>
          </a:p>
          <a:p>
            <a:pPr marL="342900" indent="-342900" eaLnBrk="1" hangingPunct="1">
              <a:spcBef>
                <a:spcPts val="0"/>
              </a:spcBef>
              <a:spcAft>
                <a:spcPts val="0"/>
              </a:spcAft>
              <a:buClr>
                <a:srgbClr val="63554C"/>
              </a:buClr>
              <a:buFont typeface="Wingdings" charset="2"/>
              <a:buChar char="Ø"/>
            </a:pPr>
            <a:r>
              <a:rPr lang="en-US" b="0" dirty="0" smtClean="0">
                <a:solidFill>
                  <a:srgbClr val="63554C"/>
                </a:solidFill>
                <a:latin typeface="Calibri" charset="0"/>
                <a:cs typeface="Arial" charset="0"/>
                <a:sym typeface="Arial" charset="0"/>
              </a:rPr>
              <a:t>Make a checklist of everything you’ll want to include</a:t>
            </a:r>
            <a:endParaRPr lang="en-US" b="0" dirty="0">
              <a:solidFill>
                <a:srgbClr val="63554C"/>
              </a:solidFill>
              <a:latin typeface="Calibri" charset="0"/>
              <a:cs typeface="Arial" charset="0"/>
              <a:sym typeface="Arial" charset="0"/>
            </a:endParaRPr>
          </a:p>
          <a:p>
            <a:pPr eaLnBrk="1" hangingPunct="1">
              <a:spcBef>
                <a:spcPts val="0"/>
              </a:spcBef>
              <a:spcAft>
                <a:spcPts val="0"/>
              </a:spcAft>
              <a:buClr>
                <a:srgbClr val="63554C"/>
              </a:buClr>
            </a:pPr>
            <a:r>
              <a:rPr lang="en-US" dirty="0" smtClean="0">
                <a:solidFill>
                  <a:srgbClr val="63554C"/>
                </a:solidFill>
                <a:latin typeface="Calibri" charset="0"/>
                <a:cs typeface="Arial" charset="0"/>
                <a:sym typeface="Arial" charset="0"/>
              </a:rPr>
              <a:t> </a:t>
            </a:r>
            <a:endParaRPr lang="en-US" dirty="0">
              <a:solidFill>
                <a:srgbClr val="63554C"/>
              </a:solidFill>
              <a:latin typeface="Calibri" charset="0"/>
              <a:cs typeface="Arial" charset="0"/>
              <a:sym typeface="Arial" charset="0"/>
            </a:endParaRPr>
          </a:p>
          <a:p>
            <a:pPr eaLnBrk="1" hangingPunct="1">
              <a:spcBef>
                <a:spcPts val="0"/>
              </a:spcBef>
              <a:spcAft>
                <a:spcPts val="0"/>
              </a:spcAft>
              <a:buFont typeface="Arial" charset="0"/>
              <a:buChar char="•"/>
            </a:pPr>
            <a:endParaRPr lang="en-US" sz="1200" dirty="0">
              <a:solidFill>
                <a:srgbClr val="000000"/>
              </a:solidFill>
              <a:latin typeface="Calibri" charset="0"/>
              <a:cs typeface="Arial" charset="0"/>
              <a:sym typeface="Arial" charset="0"/>
            </a:endParaRPr>
          </a:p>
        </p:txBody>
      </p:sp>
    </p:spTree>
    <p:custDataLst>
      <p:tags r:id="rId1"/>
    </p:custDataLst>
  </p:cSld>
  <p:clrMapOvr>
    <a:masterClrMapping/>
  </p:clrMapOvr>
  <p:transition xmlns:p14="http://schemas.microsoft.com/office/powerpoint/2010/main" spd="med" advTm="207673">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charset="0"/>
                <a:cs typeface="Arial" charset="0"/>
              </a:rPr>
              <a:t>ASW Process Overview </a:t>
            </a:r>
            <a:endParaRPr lang="en-US" dirty="0"/>
          </a:p>
        </p:txBody>
      </p:sp>
      <p:sp>
        <p:nvSpPr>
          <p:cNvPr id="3" name="Content Placeholder 2"/>
          <p:cNvSpPr>
            <a:spLocks noGrp="1"/>
          </p:cNvSpPr>
          <p:nvPr>
            <p:ph idx="1"/>
          </p:nvPr>
        </p:nvSpPr>
        <p:spPr>
          <a:xfrm>
            <a:off x="457200" y="990600"/>
            <a:ext cx="8686800" cy="5867400"/>
          </a:xfrm>
        </p:spPr>
        <p:txBody>
          <a:bodyPr/>
          <a:lstStyle/>
          <a:p>
            <a:pPr marL="0" indent="0" eaLnBrk="1" hangingPunct="1">
              <a:spcBef>
                <a:spcPts val="0"/>
              </a:spcBef>
              <a:spcAft>
                <a:spcPts val="0"/>
              </a:spcAft>
              <a:buClr>
                <a:srgbClr val="63554C"/>
              </a:buClr>
              <a:buNone/>
            </a:pPr>
            <a:r>
              <a:rPr lang="en-US" sz="2400" b="1" dirty="0" smtClean="0">
                <a:solidFill>
                  <a:srgbClr val="63554C"/>
                </a:solidFill>
                <a:latin typeface="Calibri" charset="0"/>
                <a:cs typeface="Arial" charset="0"/>
                <a:sym typeface="Arial" charset="0"/>
              </a:rPr>
              <a:t>Platform selects 3 students in each class </a:t>
            </a:r>
          </a:p>
          <a:p>
            <a:pPr eaLnBrk="1" hangingPunct="1">
              <a:spcBef>
                <a:spcPts val="0"/>
              </a:spcBef>
              <a:spcAft>
                <a:spcPts val="0"/>
              </a:spcAft>
              <a:buClr>
                <a:srgbClr val="63554C"/>
              </a:buClr>
              <a:buFont typeface="Wingdings" charset="2"/>
              <a:buChar char="Ø"/>
            </a:pPr>
            <a:r>
              <a:rPr lang="en-US" sz="2400" dirty="0" smtClean="0">
                <a:solidFill>
                  <a:srgbClr val="63554C"/>
                </a:solidFill>
                <a:latin typeface="Calibri" charset="0"/>
                <a:cs typeface="Arial" charset="0"/>
                <a:sym typeface="Arial" charset="0"/>
              </a:rPr>
              <a:t>shuffle as necessary</a:t>
            </a:r>
          </a:p>
          <a:p>
            <a:pPr eaLnBrk="1" hangingPunct="1">
              <a:spcBef>
                <a:spcPts val="0"/>
              </a:spcBef>
              <a:spcAft>
                <a:spcPts val="0"/>
              </a:spcAft>
              <a:buClr>
                <a:srgbClr val="63554C"/>
              </a:buClr>
              <a:buFont typeface="Wingdings" charset="2"/>
              <a:buChar char="Ø"/>
            </a:pPr>
            <a:r>
              <a:rPr lang="en-US" sz="2400" dirty="0" smtClean="0">
                <a:solidFill>
                  <a:srgbClr val="63554C"/>
                </a:solidFill>
                <a:latin typeface="Calibri" charset="0"/>
                <a:cs typeface="Arial" charset="0"/>
                <a:sym typeface="Arial" charset="0"/>
              </a:rPr>
              <a:t>Or Choose group/class based</a:t>
            </a:r>
          </a:p>
          <a:p>
            <a:pPr marL="0" indent="0" eaLnBrk="1" hangingPunct="1">
              <a:spcBef>
                <a:spcPts val="0"/>
              </a:spcBef>
              <a:spcAft>
                <a:spcPts val="0"/>
              </a:spcAft>
              <a:buClr>
                <a:srgbClr val="63554C"/>
              </a:buClr>
              <a:buNone/>
            </a:pPr>
            <a:endParaRPr lang="en-US" sz="2400" b="1" dirty="0" smtClean="0">
              <a:solidFill>
                <a:srgbClr val="63554C"/>
              </a:solidFill>
              <a:latin typeface="Calibri" charset="0"/>
              <a:cs typeface="Arial" charset="0"/>
              <a:sym typeface="Arial" charset="0"/>
            </a:endParaRPr>
          </a:p>
          <a:p>
            <a:pPr marL="0" indent="0" eaLnBrk="1" hangingPunct="1">
              <a:spcBef>
                <a:spcPts val="0"/>
              </a:spcBef>
              <a:spcAft>
                <a:spcPts val="0"/>
              </a:spcAft>
              <a:buClr>
                <a:srgbClr val="63554C"/>
              </a:buClr>
              <a:buNone/>
            </a:pPr>
            <a:r>
              <a:rPr lang="en-US" sz="2400" b="1" dirty="0" smtClean="0">
                <a:solidFill>
                  <a:srgbClr val="63554C"/>
                </a:solidFill>
                <a:latin typeface="Calibri" charset="0"/>
                <a:cs typeface="Arial" charset="0"/>
                <a:sym typeface="Arial" charset="0"/>
              </a:rPr>
              <a:t>Complete and upload an Evidence Collection</a:t>
            </a:r>
          </a:p>
          <a:p>
            <a:pPr eaLnBrk="1" hangingPunct="1">
              <a:spcBef>
                <a:spcPts val="0"/>
              </a:spcBef>
              <a:spcAft>
                <a:spcPts val="0"/>
              </a:spcAft>
              <a:buClr>
                <a:srgbClr val="63554C"/>
              </a:buClr>
              <a:buFont typeface="Wingdings" charset="2"/>
              <a:buChar char="Ø"/>
            </a:pPr>
            <a:r>
              <a:rPr lang="en-US" sz="2400" dirty="0" smtClean="0">
                <a:solidFill>
                  <a:srgbClr val="63554C"/>
                </a:solidFill>
                <a:latin typeface="Calibri" charset="0"/>
                <a:cs typeface="Arial" charset="0"/>
                <a:sym typeface="Arial" charset="0"/>
              </a:rPr>
              <a:t>Upload over a period of time before “Submit”</a:t>
            </a:r>
          </a:p>
          <a:p>
            <a:pPr eaLnBrk="1" hangingPunct="1">
              <a:spcBef>
                <a:spcPts val="0"/>
              </a:spcBef>
              <a:spcAft>
                <a:spcPts val="0"/>
              </a:spcAft>
              <a:buClr>
                <a:srgbClr val="63554C"/>
              </a:buClr>
              <a:buFont typeface="Wingdings" charset="2"/>
              <a:buChar char="Ø"/>
            </a:pPr>
            <a:r>
              <a:rPr lang="en-US" sz="2400" dirty="0" smtClean="0">
                <a:solidFill>
                  <a:srgbClr val="63554C"/>
                </a:solidFill>
                <a:latin typeface="Calibri" charset="0"/>
                <a:cs typeface="Arial" charset="0"/>
                <a:sym typeface="Arial" charset="0"/>
              </a:rPr>
              <a:t>Refer to your </a:t>
            </a:r>
            <a:r>
              <a:rPr lang="en-US" sz="2400" dirty="0" err="1" smtClean="0">
                <a:solidFill>
                  <a:srgbClr val="63554C"/>
                </a:solidFill>
                <a:latin typeface="Calibri" charset="0"/>
                <a:cs typeface="Arial" charset="0"/>
                <a:sym typeface="Arial" charset="0"/>
              </a:rPr>
              <a:t>checksheet</a:t>
            </a:r>
            <a:r>
              <a:rPr lang="en-US" sz="2400" dirty="0" smtClean="0">
                <a:solidFill>
                  <a:srgbClr val="63554C"/>
                </a:solidFill>
                <a:latin typeface="Calibri" charset="0"/>
                <a:cs typeface="Arial" charset="0"/>
                <a:sym typeface="Arial" charset="0"/>
              </a:rPr>
              <a:t> </a:t>
            </a:r>
          </a:p>
          <a:p>
            <a:pPr eaLnBrk="1" hangingPunct="1">
              <a:spcBef>
                <a:spcPts val="0"/>
              </a:spcBef>
              <a:spcAft>
                <a:spcPts val="0"/>
              </a:spcAft>
              <a:buClr>
                <a:srgbClr val="63554C"/>
              </a:buClr>
              <a:buFont typeface="Wingdings" charset="2"/>
              <a:buChar char="Ø"/>
            </a:pPr>
            <a:r>
              <a:rPr lang="en-US" sz="2400" dirty="0" smtClean="0">
                <a:solidFill>
                  <a:srgbClr val="63554C"/>
                </a:solidFill>
                <a:latin typeface="Calibri" charset="0"/>
                <a:cs typeface="Arial" charset="0"/>
                <a:sym typeface="Arial" charset="0"/>
              </a:rPr>
              <a:t>Frequency/Duration/Time Frame</a:t>
            </a:r>
          </a:p>
          <a:p>
            <a:pPr marL="0" indent="0" eaLnBrk="1" hangingPunct="1">
              <a:spcBef>
                <a:spcPts val="0"/>
              </a:spcBef>
              <a:spcAft>
                <a:spcPts val="0"/>
              </a:spcAft>
              <a:buClr>
                <a:srgbClr val="63554C"/>
              </a:buClr>
              <a:buNone/>
            </a:pPr>
            <a:endParaRPr lang="en-US" sz="2400" dirty="0" smtClean="0">
              <a:solidFill>
                <a:srgbClr val="63554C"/>
              </a:solidFill>
              <a:latin typeface="Calibri" charset="0"/>
              <a:cs typeface="Arial" charset="0"/>
              <a:sym typeface="Arial" charset="0"/>
            </a:endParaRPr>
          </a:p>
          <a:p>
            <a:pPr marL="0" indent="0" eaLnBrk="1" hangingPunct="1">
              <a:spcBef>
                <a:spcPts val="0"/>
              </a:spcBef>
              <a:spcAft>
                <a:spcPts val="0"/>
              </a:spcAft>
              <a:buClr>
                <a:srgbClr val="63554C"/>
              </a:buClr>
              <a:buNone/>
            </a:pPr>
            <a:r>
              <a:rPr lang="en-US" sz="2400" b="1" dirty="0" smtClean="0">
                <a:solidFill>
                  <a:srgbClr val="63554C"/>
                </a:solidFill>
                <a:latin typeface="Calibri" charset="0"/>
                <a:cs typeface="Arial" charset="0"/>
                <a:sym typeface="Arial" charset="0"/>
              </a:rPr>
              <a:t>Submit the Evidence Collection for </a:t>
            </a:r>
            <a:r>
              <a:rPr lang="ja-JP" altLang="en-US" sz="2400" b="1" dirty="0" smtClean="0">
                <a:solidFill>
                  <a:srgbClr val="63554C"/>
                </a:solidFill>
                <a:latin typeface="Calibri" charset="0"/>
                <a:cs typeface="Arial" charset="0"/>
                <a:sym typeface="Arial" charset="0"/>
              </a:rPr>
              <a:t>“</a:t>
            </a:r>
            <a:r>
              <a:rPr lang="en-US" altLang="ja-JP" sz="2400" b="1" dirty="0" smtClean="0">
                <a:solidFill>
                  <a:srgbClr val="63554C"/>
                </a:solidFill>
                <a:latin typeface="Calibri" charset="0"/>
                <a:cs typeface="Arial" charset="0"/>
                <a:sym typeface="Arial" charset="0"/>
              </a:rPr>
              <a:t>blind</a:t>
            </a:r>
            <a:r>
              <a:rPr lang="ja-JP" altLang="en-US" sz="2400" b="1" dirty="0" smtClean="0">
                <a:solidFill>
                  <a:srgbClr val="63554C"/>
                </a:solidFill>
                <a:latin typeface="Calibri" charset="0"/>
                <a:cs typeface="Arial" charset="0"/>
                <a:sym typeface="Arial" charset="0"/>
              </a:rPr>
              <a:t>”</a:t>
            </a:r>
            <a:r>
              <a:rPr lang="en-US" altLang="ja-JP" sz="2400" b="1" dirty="0" smtClean="0">
                <a:solidFill>
                  <a:srgbClr val="63554C"/>
                </a:solidFill>
                <a:latin typeface="Calibri" charset="0"/>
                <a:cs typeface="Arial" charset="0"/>
                <a:sym typeface="Arial" charset="0"/>
              </a:rPr>
              <a:t> review</a:t>
            </a:r>
          </a:p>
          <a:p>
            <a:pPr eaLnBrk="1" hangingPunct="1">
              <a:spcBef>
                <a:spcPts val="0"/>
              </a:spcBef>
              <a:spcAft>
                <a:spcPts val="0"/>
              </a:spcAft>
              <a:buClr>
                <a:srgbClr val="63554C"/>
              </a:buClr>
              <a:buFont typeface="Wingdings" charset="2"/>
              <a:buChar char="Ø"/>
            </a:pPr>
            <a:r>
              <a:rPr lang="en-US" altLang="ja-JP" sz="2400" dirty="0" smtClean="0">
                <a:solidFill>
                  <a:srgbClr val="63554C"/>
                </a:solidFill>
                <a:latin typeface="Calibri" charset="0"/>
                <a:cs typeface="Arial" charset="0"/>
                <a:sym typeface="Arial" charset="0"/>
              </a:rPr>
              <a:t>Redact identifying information</a:t>
            </a:r>
          </a:p>
          <a:p>
            <a:pPr eaLnBrk="1" hangingPunct="1">
              <a:spcBef>
                <a:spcPts val="0"/>
              </a:spcBef>
              <a:spcAft>
                <a:spcPts val="0"/>
              </a:spcAft>
              <a:buClr>
                <a:srgbClr val="63554C"/>
              </a:buClr>
              <a:buFont typeface="Wingdings" charset="2"/>
              <a:buChar char="Ø"/>
            </a:pPr>
            <a:r>
              <a:rPr lang="en-US" altLang="ja-JP" sz="2400" dirty="0" smtClean="0">
                <a:solidFill>
                  <a:srgbClr val="63554C"/>
                </a:solidFill>
                <a:latin typeface="Calibri" charset="0"/>
                <a:cs typeface="Arial" charset="0"/>
                <a:sym typeface="Arial" charset="0"/>
              </a:rPr>
              <a:t>Include relevant supporting documentation </a:t>
            </a:r>
          </a:p>
          <a:p>
            <a:endParaRPr lang="en-US" dirty="0"/>
          </a:p>
        </p:txBody>
      </p:sp>
    </p:spTree>
    <p:extLst>
      <p:ext uri="{BB962C8B-B14F-4D97-AF65-F5344CB8AC3E}">
        <p14:creationId xmlns:p14="http://schemas.microsoft.com/office/powerpoint/2010/main" val="598676127"/>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t>Unable to complete ASW?</a:t>
            </a:r>
            <a:endParaRPr lang="en-US" dirty="0"/>
          </a:p>
        </p:txBody>
      </p:sp>
      <p:sp>
        <p:nvSpPr>
          <p:cNvPr id="3" name="Content Placeholder 2"/>
          <p:cNvSpPr>
            <a:spLocks noGrp="1"/>
          </p:cNvSpPr>
          <p:nvPr>
            <p:ph idx="1"/>
          </p:nvPr>
        </p:nvSpPr>
        <p:spPr>
          <a:xfrm>
            <a:off x="0" y="990600"/>
            <a:ext cx="9144000" cy="5867400"/>
          </a:xfrm>
        </p:spPr>
        <p:txBody>
          <a:bodyPr/>
          <a:lstStyle/>
          <a:p>
            <a:r>
              <a:rPr lang="en-US" sz="2400" dirty="0" smtClean="0"/>
              <a:t>Deadline was 6/19 @ 5:00 pm</a:t>
            </a:r>
          </a:p>
          <a:p>
            <a:endParaRPr lang="en-US" sz="2400" dirty="0"/>
          </a:p>
          <a:p>
            <a:r>
              <a:rPr lang="en-US" sz="2400" dirty="0" smtClean="0"/>
              <a:t>School district is required to share names of participants</a:t>
            </a:r>
          </a:p>
          <a:p>
            <a:endParaRPr lang="en-US" sz="2400" dirty="0" smtClean="0"/>
          </a:p>
          <a:p>
            <a:r>
              <a:rPr lang="en-US" sz="2400" dirty="0" smtClean="0"/>
              <a:t>Teachers </a:t>
            </a:r>
            <a:r>
              <a:rPr lang="en-US" sz="2400" dirty="0"/>
              <a:t>who failed to complete the ASW process during the 2014-2015 school year will not receive a Standard 6 rating.  The 3-year Standard 6 calculation for these teachers will begin in the 2015-2016 school year.  </a:t>
            </a:r>
            <a:endParaRPr lang="en-US" sz="2400" dirty="0" smtClean="0"/>
          </a:p>
          <a:p>
            <a:pPr marL="0" indent="0">
              <a:buNone/>
            </a:pPr>
            <a:endParaRPr lang="en-US" sz="2400" dirty="0"/>
          </a:p>
          <a:p>
            <a:r>
              <a:rPr lang="en-US" sz="2000" dirty="0"/>
              <a:t>If you have questions regarding Standard 6 or the ASW process, please email them to </a:t>
            </a:r>
            <a:r>
              <a:rPr lang="en-US" sz="2000" u="sng" dirty="0">
                <a:hlinkClick r:id="rId3"/>
              </a:rPr>
              <a:t>educatoreffectiveness@dpi.nc.gov</a:t>
            </a:r>
            <a:r>
              <a:rPr lang="en-US" sz="2000" dirty="0" smtClean="0"/>
              <a:t>.</a:t>
            </a:r>
            <a:endParaRPr lang="en-US" sz="2000" dirty="0"/>
          </a:p>
          <a:p>
            <a:endParaRPr lang="en-US" sz="2000" dirty="0" smtClean="0"/>
          </a:p>
          <a:p>
            <a:r>
              <a:rPr lang="en-US" sz="2000" dirty="0" smtClean="0"/>
              <a:t>Professional Responsibility to your students, your program, your self</a:t>
            </a:r>
            <a:endParaRPr lang="en-US" sz="2000" dirty="0"/>
          </a:p>
        </p:txBody>
      </p:sp>
    </p:spTree>
    <p:extLst>
      <p:ext uri="{BB962C8B-B14F-4D97-AF65-F5344CB8AC3E}">
        <p14:creationId xmlns:p14="http://schemas.microsoft.com/office/powerpoint/2010/main" val="2889456103"/>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457200" y="0"/>
            <a:ext cx="8229600" cy="868363"/>
          </a:xfrm>
        </p:spPr>
        <p:txBody>
          <a:bodyPr/>
          <a:lstStyle/>
          <a:p>
            <a:pPr eaLnBrk="1" hangingPunct="1"/>
            <a:r>
              <a:rPr lang="en-US" dirty="0">
                <a:latin typeface="Calibri" charset="0"/>
                <a:ea typeface="MS PGothic" charset="0"/>
                <a:cs typeface="MS PGothic" charset="0"/>
              </a:rPr>
              <a:t>Objectives</a:t>
            </a:r>
          </a:p>
        </p:txBody>
      </p:sp>
      <p:sp>
        <p:nvSpPr>
          <p:cNvPr id="17410" name="Rectangle 3"/>
          <p:cNvSpPr>
            <a:spLocks noGrp="1" noChangeArrowheads="1"/>
          </p:cNvSpPr>
          <p:nvPr>
            <p:ph idx="1"/>
          </p:nvPr>
        </p:nvSpPr>
        <p:spPr>
          <a:xfrm>
            <a:off x="457200" y="838200"/>
            <a:ext cx="8229600" cy="6019800"/>
          </a:xfrm>
        </p:spPr>
        <p:txBody>
          <a:bodyPr/>
          <a:lstStyle/>
          <a:p>
            <a:pPr eaLnBrk="1" hangingPunct="1">
              <a:lnSpc>
                <a:spcPct val="150000"/>
              </a:lnSpc>
            </a:pPr>
            <a:r>
              <a:rPr lang="en-US" dirty="0">
                <a:latin typeface="Calibri" charset="0"/>
                <a:ea typeface="MS PGothic" charset="0"/>
                <a:cs typeface="MS PGothic" charset="0"/>
              </a:rPr>
              <a:t>Logistics - Info Overview</a:t>
            </a:r>
          </a:p>
          <a:p>
            <a:pPr eaLnBrk="1" hangingPunct="1">
              <a:spcBef>
                <a:spcPct val="0"/>
              </a:spcBef>
            </a:pPr>
            <a:r>
              <a:rPr lang="en-US" dirty="0" smtClean="0">
                <a:latin typeface="Calibri" charset="0"/>
                <a:ea typeface="MS PGothic" charset="0"/>
                <a:cs typeface="MS PGothic" charset="0"/>
              </a:rPr>
              <a:t>System </a:t>
            </a:r>
            <a:r>
              <a:rPr lang="en-US" dirty="0">
                <a:latin typeface="Calibri" charset="0"/>
                <a:ea typeface="MS PGothic" charset="0"/>
                <a:cs typeface="MS PGothic" charset="0"/>
              </a:rPr>
              <a:t>Initiatives</a:t>
            </a:r>
          </a:p>
          <a:p>
            <a:pPr lvl="1" eaLnBrk="1" hangingPunct="1">
              <a:spcBef>
                <a:spcPct val="0"/>
              </a:spcBef>
            </a:pPr>
            <a:r>
              <a:rPr lang="en-US" sz="2400" dirty="0" smtClean="0">
                <a:latin typeface="Calibri" charset="0"/>
                <a:ea typeface="MS PGothic" charset="0"/>
                <a:cs typeface="MS PGothic" charset="0"/>
              </a:rPr>
              <a:t>Strategic Plan – The 4 C’s</a:t>
            </a:r>
          </a:p>
          <a:p>
            <a:pPr lvl="1" eaLnBrk="1" hangingPunct="1">
              <a:spcBef>
                <a:spcPct val="0"/>
              </a:spcBef>
            </a:pPr>
            <a:r>
              <a:rPr lang="en-US" sz="2400" dirty="0" smtClean="0">
                <a:latin typeface="Calibri" charset="0"/>
                <a:ea typeface="MS PGothic" charset="0"/>
                <a:cs typeface="MS PGothic" charset="0"/>
              </a:rPr>
              <a:t>Pieces </a:t>
            </a:r>
            <a:r>
              <a:rPr lang="en-US" sz="2400" dirty="0">
                <a:latin typeface="Calibri" charset="0"/>
                <a:ea typeface="MS PGothic" charset="0"/>
                <a:cs typeface="MS PGothic" charset="0"/>
              </a:rPr>
              <a:t>of Gold/Gifts of </a:t>
            </a:r>
            <a:r>
              <a:rPr lang="en-US" sz="2400" dirty="0" smtClean="0">
                <a:latin typeface="Calibri" charset="0"/>
                <a:ea typeface="MS PGothic" charset="0"/>
                <a:cs typeface="MS PGothic" charset="0"/>
              </a:rPr>
              <a:t>Gold – UAC</a:t>
            </a:r>
            <a:endParaRPr lang="en-US" sz="2400" dirty="0">
              <a:latin typeface="Calibri" charset="0"/>
              <a:ea typeface="MS PGothic" charset="0"/>
              <a:cs typeface="MS PGothic" charset="0"/>
            </a:endParaRPr>
          </a:p>
          <a:p>
            <a:pPr lvl="1" eaLnBrk="1" hangingPunct="1">
              <a:spcBef>
                <a:spcPct val="0"/>
              </a:spcBef>
            </a:pPr>
            <a:r>
              <a:rPr lang="en-US" sz="2400" dirty="0" smtClean="0">
                <a:latin typeface="Calibri" charset="0"/>
                <a:ea typeface="MS PGothic" charset="0"/>
                <a:cs typeface="MS PGothic" charset="0"/>
              </a:rPr>
              <a:t>Cultural Proficiency – Equity Audit</a:t>
            </a:r>
            <a:endParaRPr lang="en-US" sz="2400" dirty="0">
              <a:latin typeface="Calibri" charset="0"/>
              <a:ea typeface="MS PGothic" charset="0"/>
              <a:cs typeface="MS PGothic" charset="0"/>
            </a:endParaRPr>
          </a:p>
          <a:p>
            <a:pPr eaLnBrk="1" hangingPunct="1">
              <a:spcBef>
                <a:spcPct val="0"/>
              </a:spcBef>
            </a:pPr>
            <a:r>
              <a:rPr lang="en-US" dirty="0" smtClean="0">
                <a:latin typeface="Calibri" charset="0"/>
                <a:ea typeface="MS PGothic" charset="0"/>
                <a:cs typeface="MS PGothic" charset="0"/>
              </a:rPr>
              <a:t>Assessment - ASW</a:t>
            </a:r>
            <a:endParaRPr lang="en-US" dirty="0">
              <a:latin typeface="Calibri" charset="0"/>
              <a:ea typeface="MS PGothic" charset="0"/>
              <a:cs typeface="MS PGothic" charset="0"/>
            </a:endParaRPr>
          </a:p>
          <a:p>
            <a:pPr eaLnBrk="1" hangingPunct="1">
              <a:lnSpc>
                <a:spcPct val="150000"/>
              </a:lnSpc>
              <a:spcBef>
                <a:spcPts val="0"/>
              </a:spcBef>
            </a:pPr>
            <a:r>
              <a:rPr lang="en-US" dirty="0">
                <a:latin typeface="Calibri" charset="0"/>
                <a:ea typeface="MS PGothic" charset="0"/>
                <a:cs typeface="MS PGothic" charset="0"/>
              </a:rPr>
              <a:t>Professional Learning</a:t>
            </a:r>
          </a:p>
          <a:p>
            <a:pPr lvl="1" eaLnBrk="1" hangingPunct="1">
              <a:spcBef>
                <a:spcPct val="0"/>
              </a:spcBef>
            </a:pPr>
            <a:r>
              <a:rPr lang="en-US" sz="2400" dirty="0">
                <a:latin typeface="Calibri" charset="0"/>
                <a:ea typeface="MS PGothic" charset="0"/>
                <a:cs typeface="MS PGothic" charset="0"/>
              </a:rPr>
              <a:t>Staff Development Coordinators</a:t>
            </a:r>
          </a:p>
          <a:p>
            <a:pPr lvl="1" eaLnBrk="1" hangingPunct="1">
              <a:spcBef>
                <a:spcPct val="0"/>
              </a:spcBef>
            </a:pPr>
            <a:r>
              <a:rPr lang="en-US" sz="2400" dirty="0" smtClean="0">
                <a:latin typeface="Calibri" charset="0"/>
                <a:ea typeface="MS PGothic" charset="0"/>
                <a:cs typeface="MS PGothic" charset="0"/>
              </a:rPr>
              <a:t>PLTs</a:t>
            </a:r>
          </a:p>
          <a:p>
            <a:pPr lvl="1" eaLnBrk="1" hangingPunct="1">
              <a:spcBef>
                <a:spcPct val="0"/>
              </a:spcBef>
            </a:pPr>
            <a:r>
              <a:rPr lang="en-US" sz="2400" dirty="0" smtClean="0">
                <a:latin typeface="Calibri" charset="0"/>
                <a:ea typeface="MS PGothic" charset="0"/>
                <a:cs typeface="MS PGothic" charset="0"/>
              </a:rPr>
              <a:t>Literacy – online course </a:t>
            </a:r>
          </a:p>
          <a:p>
            <a:pPr eaLnBrk="1" hangingPunct="1">
              <a:spcBef>
                <a:spcPct val="0"/>
              </a:spcBef>
            </a:pPr>
            <a:r>
              <a:rPr lang="en-US" dirty="0" smtClean="0">
                <a:latin typeface="Calibri" charset="0"/>
                <a:ea typeface="MS PGothic" charset="0"/>
                <a:cs typeface="MS PGothic" charset="0"/>
              </a:rPr>
              <a:t>Advocacy – Community Connections</a:t>
            </a:r>
            <a:endParaRPr lang="en-US" dirty="0">
              <a:latin typeface="Calibri" charset="0"/>
              <a:ea typeface="MS PGothic" charset="0"/>
              <a:cs typeface="MS PGothic" charset="0"/>
            </a:endParaRPr>
          </a:p>
          <a:p>
            <a:pPr marL="457200" lvl="1" indent="0" eaLnBrk="1" hangingPunct="1">
              <a:lnSpc>
                <a:spcPct val="150000"/>
              </a:lnSpc>
              <a:buNone/>
            </a:pPr>
            <a:endParaRPr lang="en-US" sz="3500" dirty="0">
              <a:latin typeface="Calibri" charset="0"/>
              <a:ea typeface="MS PGothic" charset="0"/>
              <a:cs typeface="MS PGothic" charset="0"/>
            </a:endParaRPr>
          </a:p>
        </p:txBody>
      </p:sp>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hape 253"/>
          <p:cNvSpPr>
            <a:spLocks noGrp="1"/>
          </p:cNvSpPr>
          <p:nvPr>
            <p:ph type="title"/>
          </p:nvPr>
        </p:nvSpPr>
        <p:spPr>
          <a:xfrm>
            <a:off x="163513" y="152400"/>
            <a:ext cx="8534400" cy="1066800"/>
          </a:xfrm>
        </p:spPr>
        <p:txBody>
          <a:bodyPr lIns="91425" tIns="45700" rIns="91425" bIns="45700"/>
          <a:lstStyle/>
          <a:p>
            <a:pPr>
              <a:buSzPct val="25000"/>
            </a:pPr>
            <a:r>
              <a:rPr lang="en-US">
                <a:latin typeface="Calibri" charset="0"/>
                <a:cs typeface="Arial" charset="0"/>
              </a:rPr>
              <a:t>Arts Education Guidance Chart </a:t>
            </a:r>
            <a:endParaRPr lang="en-US" b="1">
              <a:solidFill>
                <a:srgbClr val="FF0000"/>
              </a:solidFill>
              <a:latin typeface="Calibri" charset="0"/>
              <a:sym typeface="Arial" charset="0"/>
            </a:endParaRPr>
          </a:p>
        </p:txBody>
      </p:sp>
      <p:graphicFrame>
        <p:nvGraphicFramePr>
          <p:cNvPr id="89090" name="Object 2"/>
          <p:cNvGraphicFramePr>
            <a:graphicFrameLocks noChangeAspect="1"/>
          </p:cNvGraphicFramePr>
          <p:nvPr>
            <p:extLst>
              <p:ext uri="{D42A27DB-BD31-4B8C-83A1-F6EECF244321}">
                <p14:modId xmlns:p14="http://schemas.microsoft.com/office/powerpoint/2010/main" val="2183446631"/>
              </p:ext>
            </p:extLst>
          </p:nvPr>
        </p:nvGraphicFramePr>
        <p:xfrm>
          <a:off x="261938" y="1685925"/>
          <a:ext cx="8645525" cy="4943475"/>
        </p:xfrm>
        <a:graphic>
          <a:graphicData uri="http://schemas.openxmlformats.org/presentationml/2006/ole">
            <mc:AlternateContent xmlns:mc="http://schemas.openxmlformats.org/markup-compatibility/2006">
              <mc:Choice xmlns:v="urn:schemas-microsoft-com:vml" Requires="v">
                <p:oleObj spid="_x0000_s89111" name="Document" r:id="rId4" imgW="8382000" imgH="4813300" progId="Word.Document.12">
                  <p:embed/>
                </p:oleObj>
              </mc:Choice>
              <mc:Fallback>
                <p:oleObj name="Document" r:id="rId4" imgW="8382000" imgH="4813300" progId="Word.Document.12">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938" y="1685925"/>
                        <a:ext cx="8645525"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xmlns:p14="http://schemas.microsoft.com/office/powerpoint/2010/main" spd="med" advTm="56227">
    <p:fad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a:xfrm>
            <a:off x="4267200" y="457200"/>
            <a:ext cx="4572000" cy="717550"/>
          </a:xfrm>
          <a:prstGeom prst="rect">
            <a:avLst/>
          </a:prstGeom>
          <a:noFill/>
          <a:ln>
            <a:noFill/>
          </a:ln>
        </p:spPr>
        <p:txBody>
          <a:bodyPr lIns="91425" tIns="91425" rIns="91425" bIns="91425"/>
          <a:lstStyle>
            <a:defPPr marR="0" algn="l" rtl="0">
              <a:lnSpc>
                <a:spcPct val="100000"/>
              </a:lnSpc>
              <a:spcBef>
                <a:spcPts val="0"/>
              </a:spcBef>
              <a:spcAft>
                <a:spcPts val="0"/>
              </a:spcAft>
            </a:defPPr>
            <a:lvl1pPr marL="342900" marR="0" indent="-139700" algn="l" rtl="0">
              <a:lnSpc>
                <a:spcPct val="100000"/>
              </a:lnSpc>
              <a:spcBef>
                <a:spcPts val="640"/>
              </a:spcBef>
              <a:spcAft>
                <a:spcPts val="0"/>
              </a:spcAft>
              <a:buClr>
                <a:srgbClr val="63554C"/>
              </a:buClr>
              <a:buFont typeface="Arial"/>
              <a:buChar char="•"/>
              <a:defRPr sz="3200" b="0" i="0" u="none" strike="noStrike" cap="none" baseline="0">
                <a:solidFill>
                  <a:srgbClr val="63554C"/>
                </a:solidFill>
                <a:latin typeface="Arial"/>
                <a:ea typeface="Arial"/>
                <a:cs typeface="Arial"/>
                <a:sym typeface="Arial"/>
              </a:defRPr>
            </a:lvl1pPr>
            <a:lvl2pPr marL="742950" marR="0" indent="-82550" algn="l" rtl="0">
              <a:lnSpc>
                <a:spcPct val="100000"/>
              </a:lnSpc>
              <a:spcBef>
                <a:spcPts val="640"/>
              </a:spcBef>
              <a:spcAft>
                <a:spcPts val="0"/>
              </a:spcAft>
              <a:buClr>
                <a:srgbClr val="63554C"/>
              </a:buClr>
              <a:buFont typeface="Arial"/>
              <a:buChar char="–"/>
              <a:defRPr sz="2800" b="0" i="0" u="none" strike="noStrike" cap="none" baseline="0">
                <a:solidFill>
                  <a:srgbClr val="63554C"/>
                </a:solidFill>
                <a:latin typeface="Arial"/>
                <a:ea typeface="Arial"/>
                <a:cs typeface="Arial"/>
                <a:sym typeface="Arial"/>
              </a:defRPr>
            </a:lvl2pPr>
            <a:lvl3pPr marL="1143000" marR="0" indent="-25400" algn="l" rtl="0">
              <a:lnSpc>
                <a:spcPct val="100000"/>
              </a:lnSpc>
              <a:spcBef>
                <a:spcPts val="640"/>
              </a:spcBef>
              <a:spcAft>
                <a:spcPts val="0"/>
              </a:spcAft>
              <a:buClr>
                <a:srgbClr val="63554C"/>
              </a:buClr>
              <a:buFont typeface="Arial"/>
              <a:buChar char="•"/>
              <a:defRPr sz="2400" b="0" i="0" u="none" strike="noStrike" cap="none" baseline="0">
                <a:solidFill>
                  <a:srgbClr val="63554C"/>
                </a:solidFill>
                <a:latin typeface="Arial"/>
                <a:ea typeface="Arial"/>
                <a:cs typeface="Arial"/>
                <a:sym typeface="Arial"/>
              </a:defRPr>
            </a:lvl3pPr>
            <a:lvl4pPr marL="1600200" marR="0" indent="-25400" algn="l" rtl="0">
              <a:lnSpc>
                <a:spcPct val="100000"/>
              </a:lnSpc>
              <a:spcBef>
                <a:spcPts val="640"/>
              </a:spcBef>
              <a:spcAft>
                <a:spcPts val="0"/>
              </a:spcAft>
              <a:buClr>
                <a:srgbClr val="63554C"/>
              </a:buClr>
              <a:buFont typeface="Arial"/>
              <a:buChar char="–"/>
              <a:defRPr sz="2000" b="0" i="0" u="none" strike="noStrike" cap="none" baseline="0">
                <a:solidFill>
                  <a:srgbClr val="63554C"/>
                </a:solidFill>
                <a:latin typeface="Arial"/>
                <a:ea typeface="Arial"/>
                <a:cs typeface="Arial"/>
                <a:sym typeface="Arial"/>
              </a:defRPr>
            </a:lvl4pPr>
            <a:lvl5pPr marL="2057400" marR="0" indent="-25400" algn="l" rtl="0">
              <a:lnSpc>
                <a:spcPct val="100000"/>
              </a:lnSpc>
              <a:spcBef>
                <a:spcPts val="640"/>
              </a:spcBef>
              <a:spcAft>
                <a:spcPts val="0"/>
              </a:spcAft>
              <a:buClr>
                <a:srgbClr val="63554C"/>
              </a:buClr>
              <a:buFont typeface="Arial"/>
              <a:buChar char="»"/>
              <a:defRPr sz="2000" b="0" i="0" u="none" strike="noStrike" cap="none" baseline="0">
                <a:solidFill>
                  <a:srgbClr val="63554C"/>
                </a:solidFill>
                <a:latin typeface="Arial"/>
                <a:ea typeface="Arial"/>
                <a:cs typeface="Arial"/>
                <a:sym typeface="Arial"/>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marL="203200" indent="0">
              <a:buFont typeface="Arial"/>
              <a:buNone/>
              <a:defRPr/>
            </a:pPr>
            <a:r>
              <a:rPr lang="en-US" sz="3600" b="1" kern="0" dirty="0" smtClean="0"/>
              <a:t>Objective Planning</a:t>
            </a:r>
            <a:r>
              <a:rPr lang="en-US" b="1" kern="0" dirty="0" smtClean="0"/>
              <a:t> </a:t>
            </a:r>
            <a:endParaRPr lang="en-US" sz="2400" kern="0" dirty="0" smtClean="0"/>
          </a:p>
        </p:txBody>
      </p:sp>
      <p:pic>
        <p:nvPicPr>
          <p:cNvPr id="107523" name="Picture 2" descr="C:\Users\AGunter\AppData\Local\Microsoft\Windows\Temporary Internet Files\Content.IE5\QZ2S39PG\MC900078812[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76200"/>
            <a:ext cx="22098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4" name="Content Placeholder 4"/>
          <p:cNvSpPr>
            <a:spLocks noGrp="1"/>
          </p:cNvSpPr>
          <p:nvPr>
            <p:ph idx="1"/>
          </p:nvPr>
        </p:nvSpPr>
        <p:spPr>
          <a:xfrm>
            <a:off x="2590800" y="1524000"/>
            <a:ext cx="6553200" cy="1447800"/>
          </a:xfrm>
        </p:spPr>
        <p:txBody>
          <a:bodyPr/>
          <a:lstStyle/>
          <a:p>
            <a:r>
              <a:rPr lang="en-US" dirty="0">
                <a:latin typeface="Calibri" charset="0"/>
              </a:rPr>
              <a:t>Review your standards </a:t>
            </a:r>
            <a:endParaRPr lang="en-US" dirty="0" smtClean="0">
              <a:latin typeface="Calibri" charset="0"/>
            </a:endParaRPr>
          </a:p>
          <a:p>
            <a:r>
              <a:rPr lang="en-US" dirty="0" err="1" smtClean="0">
                <a:latin typeface="Calibri" charset="0"/>
              </a:rPr>
              <a:t>Tinyurl.com</a:t>
            </a:r>
            <a:r>
              <a:rPr lang="en-US" dirty="0" smtClean="0">
                <a:latin typeface="Calibri" charset="0"/>
              </a:rPr>
              <a:t>/</a:t>
            </a:r>
            <a:r>
              <a:rPr lang="en-US" dirty="0" smtClean="0">
                <a:latin typeface="Calibri" charset="0"/>
              </a:rPr>
              <a:t>wakewiki2015</a:t>
            </a:r>
            <a:endParaRPr lang="en-US" dirty="0">
              <a:latin typeface="Calibri" charset="0"/>
            </a:endParaRPr>
          </a:p>
          <a:p>
            <a:endParaRPr lang="en-US" dirty="0">
              <a:latin typeface="Calibri" charset="0"/>
            </a:endParaRPr>
          </a:p>
        </p:txBody>
      </p:sp>
      <p:sp>
        <p:nvSpPr>
          <p:cNvPr id="2" name="TextBox 1"/>
          <p:cNvSpPr txBox="1"/>
          <p:nvPr/>
        </p:nvSpPr>
        <p:spPr>
          <a:xfrm>
            <a:off x="30341" y="3934123"/>
            <a:ext cx="4541659" cy="2923877"/>
          </a:xfrm>
          <a:prstGeom prst="rect">
            <a:avLst/>
          </a:prstGeom>
          <a:noFill/>
        </p:spPr>
        <p:txBody>
          <a:bodyPr wrap="square" rtlCol="0">
            <a:spAutoFit/>
          </a:bodyPr>
          <a:lstStyle/>
          <a:p>
            <a:r>
              <a:rPr lang="en-US" sz="3200" b="0" dirty="0">
                <a:latin typeface="Calibri" charset="0"/>
              </a:rPr>
              <a:t>Find a content colleague </a:t>
            </a:r>
            <a:r>
              <a:rPr lang="en-US" sz="3200" b="0" dirty="0" smtClean="0">
                <a:latin typeface="Calibri" charset="0"/>
              </a:rPr>
              <a:t>Talk </a:t>
            </a:r>
            <a:r>
              <a:rPr lang="en-US" sz="3200" b="0" dirty="0">
                <a:latin typeface="Calibri" charset="0"/>
              </a:rPr>
              <a:t>about tips for success </a:t>
            </a:r>
            <a:r>
              <a:rPr lang="en-US" sz="3200" b="0" dirty="0" smtClean="0">
                <a:latin typeface="Calibri" charset="0"/>
              </a:rPr>
              <a:t>Talk about your Context</a:t>
            </a:r>
            <a:endParaRPr lang="en-US" sz="3200" b="0" dirty="0">
              <a:latin typeface="Calibri" charset="0"/>
            </a:endParaRPr>
          </a:p>
          <a:p>
            <a:endParaRPr lang="en-US" sz="3200" b="0" dirty="0" smtClean="0">
              <a:latin typeface="Calibri" charset="0"/>
            </a:endParaRPr>
          </a:p>
          <a:p>
            <a:r>
              <a:rPr lang="en-US" sz="3200" b="0" dirty="0" smtClean="0">
                <a:latin typeface="Calibri" charset="0"/>
              </a:rPr>
              <a:t>Continue </a:t>
            </a:r>
            <a:r>
              <a:rPr lang="en-US" sz="3200" b="0" dirty="0">
                <a:latin typeface="Calibri" charset="0"/>
              </a:rPr>
              <a:t>the work in PLTs</a:t>
            </a:r>
          </a:p>
          <a:p>
            <a:endParaRPr lang="en-US" dirty="0"/>
          </a:p>
        </p:txBody>
      </p:sp>
      <p:pic>
        <p:nvPicPr>
          <p:cNvPr id="3" name="Picture 2" descr="how-to-talk-communicate-resized-60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6862" y="3048000"/>
            <a:ext cx="3799093" cy="3365500"/>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0" y="457200"/>
            <a:ext cx="5943600" cy="5853113"/>
          </a:xfrm>
        </p:spPr>
        <p:txBody>
          <a:bodyPr/>
          <a:lstStyle/>
          <a:p>
            <a:r>
              <a:rPr lang="en-US" dirty="0" smtClean="0"/>
              <a:t>Objective Verb</a:t>
            </a:r>
          </a:p>
          <a:p>
            <a:pPr lvl="1"/>
            <a:r>
              <a:rPr lang="en-US" dirty="0" smtClean="0"/>
              <a:t>Evidence alignment</a:t>
            </a:r>
          </a:p>
          <a:p>
            <a:r>
              <a:rPr lang="en-US" dirty="0" smtClean="0"/>
              <a:t>Sufficient Growth </a:t>
            </a:r>
          </a:p>
          <a:p>
            <a:pPr lvl="1"/>
            <a:r>
              <a:rPr lang="en-US" dirty="0" smtClean="0"/>
              <a:t>Point 1 early in process</a:t>
            </a:r>
          </a:p>
          <a:p>
            <a:r>
              <a:rPr lang="en-US" dirty="0" smtClean="0"/>
              <a:t>Narrative Context</a:t>
            </a:r>
          </a:p>
          <a:p>
            <a:pPr lvl="1"/>
            <a:r>
              <a:rPr lang="en-US" dirty="0" smtClean="0"/>
              <a:t>Clear, Concise, Duration</a:t>
            </a:r>
          </a:p>
          <a:p>
            <a:r>
              <a:rPr lang="en-US" dirty="0" smtClean="0"/>
              <a:t>Eliminate Identifying Info</a:t>
            </a:r>
          </a:p>
          <a:p>
            <a:pPr lvl="1"/>
            <a:r>
              <a:rPr lang="en-US" dirty="0" smtClean="0"/>
              <a:t>Redact student/</a:t>
            </a:r>
            <a:r>
              <a:rPr lang="en-US" dirty="0" err="1" smtClean="0"/>
              <a:t>tchr</a:t>
            </a:r>
            <a:r>
              <a:rPr lang="en-US" dirty="0" smtClean="0"/>
              <a:t>/school names</a:t>
            </a:r>
          </a:p>
          <a:p>
            <a:pPr lvl="1"/>
            <a:r>
              <a:rPr lang="en-US" dirty="0" smtClean="0"/>
              <a:t>File name</a:t>
            </a:r>
          </a:p>
          <a:p>
            <a:r>
              <a:rPr lang="en-US" dirty="0" smtClean="0"/>
              <a:t>Avoid procrastination</a:t>
            </a:r>
          </a:p>
          <a:p>
            <a:pPr lvl="1"/>
            <a:endParaRPr lang="en-US" dirty="0" smtClean="0"/>
          </a:p>
          <a:p>
            <a:pPr lvl="1"/>
            <a:endParaRPr lang="en-US" dirty="0"/>
          </a:p>
        </p:txBody>
      </p:sp>
      <p:pic>
        <p:nvPicPr>
          <p:cNvPr id="5" name="Picture 4" descr="remember-sticky-note-m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231714">
            <a:off x="35952" y="856763"/>
            <a:ext cx="3031682" cy="2159694"/>
          </a:xfrm>
          <a:prstGeom prst="rect">
            <a:avLst/>
          </a:prstGeom>
        </p:spPr>
      </p:pic>
    </p:spTree>
    <p:extLst>
      <p:ext uri="{BB962C8B-B14F-4D97-AF65-F5344CB8AC3E}">
        <p14:creationId xmlns:p14="http://schemas.microsoft.com/office/powerpoint/2010/main" val="638997590"/>
      </p:ext>
    </p:extLst>
  </p:cSld>
  <p:clrMapOvr>
    <a:masterClrMapping/>
  </p:clrMapOvr>
  <p:transition xmlns:p14="http://schemas.microsoft.com/office/powerpoint/2010/main" spd="med">
    <p:cut/>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737" name="Title 1"/>
          <p:cNvSpPr>
            <a:spLocks noGrp="1"/>
          </p:cNvSpPr>
          <p:nvPr>
            <p:ph type="title"/>
          </p:nvPr>
        </p:nvSpPr>
        <p:spPr/>
        <p:txBody>
          <a:bodyPr/>
          <a:lstStyle/>
          <a:p>
            <a:r>
              <a:rPr lang="en-US" i="1" dirty="0" smtClean="0">
                <a:latin typeface="Calibri" charset="0"/>
              </a:rPr>
              <a:t>This I Believe …</a:t>
            </a:r>
            <a:endParaRPr lang="en-US" i="1" dirty="0">
              <a:latin typeface="Calibri" charset="0"/>
            </a:endParaRPr>
          </a:p>
        </p:txBody>
      </p:sp>
      <p:sp>
        <p:nvSpPr>
          <p:cNvPr id="116738" name="Content Placeholder 2"/>
          <p:cNvSpPr>
            <a:spLocks noGrp="1"/>
          </p:cNvSpPr>
          <p:nvPr>
            <p:ph idx="1"/>
          </p:nvPr>
        </p:nvSpPr>
        <p:spPr>
          <a:xfrm>
            <a:off x="457200" y="1371600"/>
            <a:ext cx="8229600" cy="2743200"/>
          </a:xfrm>
        </p:spPr>
        <p:txBody>
          <a:bodyPr/>
          <a:lstStyle/>
          <a:p>
            <a:r>
              <a:rPr lang="en-US" sz="4000" dirty="0" smtClean="0">
                <a:latin typeface="Calibri" charset="0"/>
              </a:rPr>
              <a:t>Students …</a:t>
            </a:r>
          </a:p>
          <a:p>
            <a:r>
              <a:rPr lang="en-US" sz="4000" dirty="0" smtClean="0">
                <a:latin typeface="Calibri" charset="0"/>
              </a:rPr>
              <a:t>Colleagues …</a:t>
            </a:r>
          </a:p>
          <a:p>
            <a:r>
              <a:rPr lang="en-US" sz="4000" dirty="0" smtClean="0">
                <a:latin typeface="Calibri" charset="0"/>
              </a:rPr>
              <a:t>I …</a:t>
            </a:r>
            <a:endParaRPr lang="en-US" sz="4000" dirty="0">
              <a:latin typeface="Calibri" charset="0"/>
            </a:endParaRPr>
          </a:p>
        </p:txBody>
      </p:sp>
      <p:pic>
        <p:nvPicPr>
          <p:cNvPr id="116739" name="Content Placeholder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53300" y="5068888"/>
            <a:ext cx="1790700" cy="178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3" descr="Stickmen0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4572000"/>
            <a:ext cx="958850" cy="2133600"/>
          </a:xfrm>
          <a:prstGeom prst="rect">
            <a:avLst/>
          </a:prstGeom>
          <a:noFill/>
          <a:ln>
            <a:noFill/>
          </a:ln>
          <a:effectLst>
            <a:outerShdw blurRad="63500" dist="107763" dir="18900000" algn="ctr" rotWithShape="0">
              <a:srgbClr val="000000">
                <a:alpha val="7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1" name="Picture 4" descr="MC900078751.gif                                                00B200DAStarGate                       C165B6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343400"/>
            <a:ext cx="1614488"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r>
              <a:rPr lang="en-US">
                <a:latin typeface="Calibri" charset="0"/>
              </a:rPr>
              <a:t>Your Classroom …</a:t>
            </a:r>
          </a:p>
        </p:txBody>
      </p:sp>
      <p:sp>
        <p:nvSpPr>
          <p:cNvPr id="118786" name="Content Placeholder 2"/>
          <p:cNvSpPr>
            <a:spLocks noGrp="1"/>
          </p:cNvSpPr>
          <p:nvPr>
            <p:ph idx="1"/>
          </p:nvPr>
        </p:nvSpPr>
        <p:spPr>
          <a:xfrm>
            <a:off x="152400" y="1600200"/>
            <a:ext cx="8991600" cy="5257800"/>
          </a:xfrm>
        </p:spPr>
        <p:txBody>
          <a:bodyPr/>
          <a:lstStyle/>
          <a:p>
            <a:r>
              <a:rPr lang="en-US" sz="4800">
                <a:latin typeface="Calibri" charset="0"/>
              </a:rPr>
              <a:t>Who is there?</a:t>
            </a:r>
          </a:p>
          <a:p>
            <a:r>
              <a:rPr lang="en-US" sz="4800">
                <a:latin typeface="Calibri" charset="0"/>
              </a:rPr>
              <a:t>Who isn’t?</a:t>
            </a:r>
          </a:p>
          <a:p>
            <a:r>
              <a:rPr lang="en-US" sz="4800">
                <a:latin typeface="Calibri" charset="0"/>
              </a:rPr>
              <a:t>What are the barriers?</a:t>
            </a:r>
          </a:p>
          <a:p>
            <a:r>
              <a:rPr lang="en-US" sz="4800">
                <a:latin typeface="Calibri" charset="0"/>
              </a:rPr>
              <a:t>What can be done to bash those barriers?</a:t>
            </a:r>
          </a:p>
          <a:p>
            <a:r>
              <a:rPr lang="en-US" sz="4800">
                <a:latin typeface="Calibri" charset="0"/>
              </a:rPr>
              <a:t>What can you do?</a:t>
            </a:r>
          </a:p>
        </p:txBody>
      </p:sp>
      <p:pic>
        <p:nvPicPr>
          <p:cNvPr id="118787" name="Picture 2" descr="C:\Users\egrimes-droessler\AppData\Local\Microsoft\Windows\Temporary Internet Files\Content.IE5\XNXEYCHA\MP90043877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1219200"/>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marian anderson.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3110" y="762000"/>
            <a:ext cx="5432323" cy="2590800"/>
          </a:xfrm>
          <a:prstGeom prst="rect">
            <a:avLst/>
          </a:prstGeom>
        </p:spPr>
      </p:pic>
      <p:pic>
        <p:nvPicPr>
          <p:cNvPr id="5" name="Picture 4" descr="Marian_Anderson__larg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3810000" cy="5106747"/>
          </a:xfrm>
          <a:prstGeom prst="rect">
            <a:avLst/>
          </a:prstGeom>
        </p:spPr>
      </p:pic>
      <p:sp>
        <p:nvSpPr>
          <p:cNvPr id="7" name="TextBox 6"/>
          <p:cNvSpPr txBox="1"/>
          <p:nvPr/>
        </p:nvSpPr>
        <p:spPr>
          <a:xfrm>
            <a:off x="4267200" y="-76200"/>
            <a:ext cx="3657600" cy="830997"/>
          </a:xfrm>
          <a:prstGeom prst="rect">
            <a:avLst/>
          </a:prstGeom>
          <a:noFill/>
        </p:spPr>
        <p:txBody>
          <a:bodyPr wrap="square" rtlCol="0">
            <a:spAutoFit/>
          </a:bodyPr>
          <a:lstStyle/>
          <a:p>
            <a:r>
              <a:rPr lang="en-US" dirty="0" smtClean="0"/>
              <a:t>Would Marian have sung in your chorus? </a:t>
            </a:r>
          </a:p>
        </p:txBody>
      </p:sp>
      <p:pic>
        <p:nvPicPr>
          <p:cNvPr id="8" name="Picture 7" descr="marissa.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9518" y="3200400"/>
            <a:ext cx="2612572" cy="3657600"/>
          </a:xfrm>
          <a:prstGeom prst="rect">
            <a:avLst/>
          </a:prstGeom>
        </p:spPr>
      </p:pic>
      <p:sp>
        <p:nvSpPr>
          <p:cNvPr id="9" name="Rectangle 8"/>
          <p:cNvSpPr/>
          <p:nvPr/>
        </p:nvSpPr>
        <p:spPr>
          <a:xfrm>
            <a:off x="1828800" y="5638800"/>
            <a:ext cx="4572000" cy="830997"/>
          </a:xfrm>
          <a:prstGeom prst="rect">
            <a:avLst/>
          </a:prstGeom>
        </p:spPr>
        <p:txBody>
          <a:bodyPr>
            <a:spAutoFit/>
          </a:bodyPr>
          <a:lstStyle/>
          <a:p>
            <a:r>
              <a:rPr lang="en-US" dirty="0" smtClean="0"/>
              <a:t>Would Marissa be </a:t>
            </a:r>
          </a:p>
          <a:p>
            <a:r>
              <a:rPr lang="en-US" dirty="0" smtClean="0"/>
              <a:t>In your show choir?</a:t>
            </a:r>
            <a:endParaRPr lang="en-US" dirty="0"/>
          </a:p>
        </p:txBody>
      </p:sp>
    </p:spTree>
    <p:extLst>
      <p:ext uri="{BB962C8B-B14F-4D97-AF65-F5344CB8AC3E}">
        <p14:creationId xmlns:p14="http://schemas.microsoft.com/office/powerpoint/2010/main" val="1511632414"/>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David Harre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99" y="33672"/>
            <a:ext cx="2832099" cy="4267905"/>
          </a:xfrm>
          <a:prstGeom prst="rect">
            <a:avLst/>
          </a:prstGeom>
        </p:spPr>
      </p:pic>
      <p:sp>
        <p:nvSpPr>
          <p:cNvPr id="6" name="TextBox 5"/>
          <p:cNvSpPr txBox="1"/>
          <p:nvPr/>
        </p:nvSpPr>
        <p:spPr>
          <a:xfrm>
            <a:off x="152400" y="4602540"/>
            <a:ext cx="3048000" cy="1569660"/>
          </a:xfrm>
          <a:prstGeom prst="rect">
            <a:avLst/>
          </a:prstGeom>
          <a:noFill/>
        </p:spPr>
        <p:txBody>
          <a:bodyPr wrap="square" rtlCol="0">
            <a:spAutoFit/>
          </a:bodyPr>
          <a:lstStyle/>
          <a:p>
            <a:r>
              <a:rPr lang="en-US" dirty="0" smtClean="0"/>
              <a:t>Would David, </a:t>
            </a:r>
            <a:r>
              <a:rPr lang="en-US" dirty="0" err="1" smtClean="0"/>
              <a:t>Marlee</a:t>
            </a:r>
            <a:r>
              <a:rPr lang="en-US" dirty="0" smtClean="0"/>
              <a:t>, or  Lauren have been in your theatre arts class?</a:t>
            </a:r>
            <a:endParaRPr lang="en-US" dirty="0"/>
          </a:p>
        </p:txBody>
      </p:sp>
      <p:pic>
        <p:nvPicPr>
          <p:cNvPr id="7" name="Picture 6" descr="Lauren .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2514600"/>
            <a:ext cx="5791200" cy="4343400"/>
          </a:xfrm>
          <a:prstGeom prst="rect">
            <a:avLst/>
          </a:prstGeom>
        </p:spPr>
      </p:pic>
      <p:pic>
        <p:nvPicPr>
          <p:cNvPr id="8" name="Picture 7" descr="marley.jpe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71800" y="22578"/>
            <a:ext cx="6172200" cy="2819400"/>
          </a:xfrm>
          <a:prstGeom prst="rect">
            <a:avLst/>
          </a:prstGeom>
        </p:spPr>
      </p:pic>
    </p:spTree>
    <p:extLst>
      <p:ext uri="{BB962C8B-B14F-4D97-AF65-F5344CB8AC3E}">
        <p14:creationId xmlns:p14="http://schemas.microsoft.com/office/powerpoint/2010/main" val="2482198144"/>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steviewond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0" y="-67878"/>
            <a:ext cx="4330700" cy="4182678"/>
          </a:xfrm>
          <a:prstGeom prst="rect">
            <a:avLst/>
          </a:prstGeom>
        </p:spPr>
      </p:pic>
      <p:pic>
        <p:nvPicPr>
          <p:cNvPr id="6" name="Picture 5" descr="itzhakx-larg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71600"/>
            <a:ext cx="4024455" cy="5486400"/>
          </a:xfrm>
          <a:prstGeom prst="rect">
            <a:avLst/>
          </a:prstGeom>
        </p:spPr>
      </p:pic>
      <p:sp>
        <p:nvSpPr>
          <p:cNvPr id="7" name="TextBox 6"/>
          <p:cNvSpPr txBox="1"/>
          <p:nvPr/>
        </p:nvSpPr>
        <p:spPr>
          <a:xfrm>
            <a:off x="152400" y="76200"/>
            <a:ext cx="4191000" cy="1200328"/>
          </a:xfrm>
          <a:prstGeom prst="rect">
            <a:avLst/>
          </a:prstGeom>
          <a:noFill/>
        </p:spPr>
        <p:txBody>
          <a:bodyPr wrap="square" rtlCol="0">
            <a:spAutoFit/>
          </a:bodyPr>
          <a:lstStyle/>
          <a:p>
            <a:r>
              <a:rPr lang="en-US" dirty="0" smtClean="0"/>
              <a:t>Would Stevie, Rick or </a:t>
            </a:r>
            <a:r>
              <a:rPr lang="en-US" dirty="0" err="1" smtClean="0"/>
              <a:t>Ithzak</a:t>
            </a:r>
            <a:r>
              <a:rPr lang="en-US" dirty="0"/>
              <a:t> </a:t>
            </a:r>
            <a:r>
              <a:rPr lang="en-US" dirty="0" smtClean="0"/>
              <a:t>have been in your music class?</a:t>
            </a:r>
            <a:endParaRPr lang="en-US" dirty="0"/>
          </a:p>
        </p:txBody>
      </p:sp>
      <p:pic>
        <p:nvPicPr>
          <p:cNvPr id="8" name="Picture 7" descr="rickalle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3962400"/>
            <a:ext cx="4267200" cy="2840355"/>
          </a:xfrm>
          <a:prstGeom prst="rect">
            <a:avLst/>
          </a:prstGeom>
        </p:spPr>
      </p:pic>
    </p:spTree>
    <p:extLst>
      <p:ext uri="{BB962C8B-B14F-4D97-AF65-F5344CB8AC3E}">
        <p14:creationId xmlns:p14="http://schemas.microsoft.com/office/powerpoint/2010/main" val="1242148527"/>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wiltshirepanoram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1400" y="1021452"/>
            <a:ext cx="4368800" cy="2940948"/>
          </a:xfrm>
          <a:prstGeom prst="rect">
            <a:avLst/>
          </a:prstGeom>
        </p:spPr>
      </p:pic>
      <p:pic>
        <p:nvPicPr>
          <p:cNvPr id="5" name="Picture 4" descr="longstaff.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7800" y="4351700"/>
            <a:ext cx="3962400" cy="2506299"/>
          </a:xfrm>
          <a:prstGeom prst="rect">
            <a:avLst/>
          </a:prstGeom>
        </p:spPr>
      </p:pic>
      <p:pic>
        <p:nvPicPr>
          <p:cNvPr id="6" name="Picture 5" descr="Frida_Kahlo_(self_portrai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286000"/>
            <a:ext cx="3511296" cy="4572000"/>
          </a:xfrm>
          <a:prstGeom prst="rect">
            <a:avLst/>
          </a:prstGeom>
        </p:spPr>
      </p:pic>
      <p:sp>
        <p:nvSpPr>
          <p:cNvPr id="7" name="TextBox 6"/>
          <p:cNvSpPr txBox="1"/>
          <p:nvPr/>
        </p:nvSpPr>
        <p:spPr>
          <a:xfrm>
            <a:off x="354906" y="457200"/>
            <a:ext cx="8636694" cy="461665"/>
          </a:xfrm>
          <a:prstGeom prst="rect">
            <a:avLst/>
          </a:prstGeom>
          <a:noFill/>
        </p:spPr>
        <p:txBody>
          <a:bodyPr wrap="none" rtlCol="0">
            <a:spAutoFit/>
          </a:bodyPr>
          <a:lstStyle/>
          <a:p>
            <a:r>
              <a:rPr lang="en-US" dirty="0" smtClean="0"/>
              <a:t>Would </a:t>
            </a:r>
            <a:r>
              <a:rPr lang="en-US" dirty="0" err="1" smtClean="0"/>
              <a:t>Frida</a:t>
            </a:r>
            <a:r>
              <a:rPr lang="en-US" dirty="0" smtClean="0"/>
              <a:t>, Stephen, or Peter be in your visual art class?  </a:t>
            </a:r>
            <a:endParaRPr lang="en-US" dirty="0"/>
          </a:p>
        </p:txBody>
      </p:sp>
    </p:spTree>
    <p:extLst>
      <p:ext uri="{BB962C8B-B14F-4D97-AF65-F5344CB8AC3E}">
        <p14:creationId xmlns:p14="http://schemas.microsoft.com/office/powerpoint/2010/main" val="1525830606"/>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linmanuelmiranda.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17" y="2223911"/>
            <a:ext cx="7208583" cy="4634089"/>
          </a:xfrm>
          <a:prstGeom prst="rect">
            <a:avLst/>
          </a:prstGeom>
        </p:spPr>
      </p:pic>
      <p:sp>
        <p:nvSpPr>
          <p:cNvPr id="5" name="TextBox 4"/>
          <p:cNvSpPr txBox="1"/>
          <p:nvPr/>
        </p:nvSpPr>
        <p:spPr>
          <a:xfrm>
            <a:off x="1219200" y="609600"/>
            <a:ext cx="7162800" cy="830997"/>
          </a:xfrm>
          <a:prstGeom prst="rect">
            <a:avLst/>
          </a:prstGeom>
          <a:noFill/>
        </p:spPr>
        <p:txBody>
          <a:bodyPr wrap="square" rtlCol="0">
            <a:spAutoFit/>
          </a:bodyPr>
          <a:lstStyle/>
          <a:p>
            <a:pPr algn="ctr"/>
            <a:r>
              <a:rPr lang="en-US" dirty="0" smtClean="0"/>
              <a:t>Would Lin Manuel Miranda have been in your playwriting class?</a:t>
            </a:r>
            <a:endParaRPr lang="en-US" dirty="0"/>
          </a:p>
        </p:txBody>
      </p:sp>
    </p:spTree>
    <p:extLst>
      <p:ext uri="{BB962C8B-B14F-4D97-AF65-F5344CB8AC3E}">
        <p14:creationId xmlns:p14="http://schemas.microsoft.com/office/powerpoint/2010/main" val="3640858848"/>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1524000" y="-76200"/>
            <a:ext cx="6172200" cy="1143000"/>
          </a:xfrm>
        </p:spPr>
        <p:txBody>
          <a:bodyPr/>
          <a:lstStyle/>
          <a:p>
            <a:pPr eaLnBrk="1" hangingPunct="1"/>
            <a:r>
              <a:rPr lang="en-US">
                <a:latin typeface="Calibri" charset="0"/>
                <a:ea typeface="MS PGothic" charset="0"/>
                <a:cs typeface="MS PGothic" charset="0"/>
              </a:rPr>
              <a:t>Central Office Support</a:t>
            </a:r>
          </a:p>
        </p:txBody>
      </p:sp>
      <p:sp>
        <p:nvSpPr>
          <p:cNvPr id="4099" name="Rectangle 8"/>
          <p:cNvSpPr>
            <a:spLocks noChangeArrowheads="1"/>
          </p:cNvSpPr>
          <p:nvPr/>
        </p:nvSpPr>
        <p:spPr bwMode="auto">
          <a:xfrm>
            <a:off x="5876925" y="405765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endParaRPr lang="en-US">
              <a:cs typeface="Arial" charset="0"/>
            </a:endParaRPr>
          </a:p>
        </p:txBody>
      </p:sp>
      <p:pic>
        <p:nvPicPr>
          <p:cNvPr id="19459" name="Picture 1"/>
          <p:cNvPicPr>
            <a:picLocks noChangeAspect="1"/>
          </p:cNvPicPr>
          <p:nvPr/>
        </p:nvPicPr>
        <p:blipFill rotWithShape="1">
          <a:blip r:embed="rId3">
            <a:extLst>
              <a:ext uri="{28A0092B-C50C-407E-A947-70E740481C1C}">
                <a14:useLocalDpi xmlns:a14="http://schemas.microsoft.com/office/drawing/2010/main" val="0"/>
              </a:ext>
            </a:extLst>
          </a:blip>
          <a:srcRect l="14867" t="3133" r="17078"/>
          <a:stretch/>
        </p:blipFill>
        <p:spPr bwMode="auto">
          <a:xfrm>
            <a:off x="0" y="1371600"/>
            <a:ext cx="2991556" cy="383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4"/>
          <p:cNvSpPr txBox="1">
            <a:spLocks noChangeArrowheads="1"/>
          </p:cNvSpPr>
          <p:nvPr/>
        </p:nvSpPr>
        <p:spPr bwMode="auto">
          <a:xfrm>
            <a:off x="68263" y="5334000"/>
            <a:ext cx="46418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eaLnBrk="1" hangingPunct="1"/>
            <a:r>
              <a:rPr lang="en-US">
                <a:cs typeface="Arial" charset="0"/>
              </a:rPr>
              <a:t>Liz Droessler, Ed.D.</a:t>
            </a:r>
          </a:p>
          <a:p>
            <a:pPr eaLnBrk="1" hangingPunct="1"/>
            <a:r>
              <a:rPr lang="en-US">
                <a:cs typeface="Arial" charset="0"/>
              </a:rPr>
              <a:t>Sr. Administrator</a:t>
            </a:r>
          </a:p>
          <a:p>
            <a:pPr eaLnBrk="1" hangingPunct="1"/>
            <a:r>
              <a:rPr lang="en-US">
                <a:cs typeface="Arial" charset="0"/>
              </a:rPr>
              <a:t>egrimes-droessler@wcpss.net</a:t>
            </a:r>
          </a:p>
          <a:p>
            <a:pPr eaLnBrk="1" hangingPunct="1"/>
            <a:r>
              <a:rPr lang="en-US">
                <a:cs typeface="Arial" charset="0"/>
              </a:rPr>
              <a:t>919-431-7654</a:t>
            </a:r>
          </a:p>
        </p:txBody>
      </p:sp>
      <p:sp>
        <p:nvSpPr>
          <p:cNvPr id="19461" name="TextBox 5"/>
          <p:cNvSpPr txBox="1">
            <a:spLocks noChangeArrowheads="1"/>
          </p:cNvSpPr>
          <p:nvPr/>
        </p:nvSpPr>
        <p:spPr bwMode="auto">
          <a:xfrm>
            <a:off x="5068211" y="5334000"/>
            <a:ext cx="398688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Helvetica Neue" charset="0"/>
                <a:ea typeface="MS PGothic" charset="0"/>
                <a:cs typeface="MS PGothic" charset="0"/>
              </a:defRPr>
            </a:lvl1pPr>
            <a:lvl2pPr marL="742950" indent="-285750" eaLnBrk="0" hangingPunct="0">
              <a:defRPr sz="2400" b="1">
                <a:solidFill>
                  <a:schemeClr val="tx1"/>
                </a:solidFill>
                <a:latin typeface="Helvetica Neue" charset="0"/>
                <a:ea typeface="MS PGothic" charset="0"/>
                <a:cs typeface="MS PGothic" charset="0"/>
              </a:defRPr>
            </a:lvl2pPr>
            <a:lvl3pPr marL="1143000" indent="-228600" eaLnBrk="0" hangingPunct="0">
              <a:defRPr sz="2400" b="1">
                <a:solidFill>
                  <a:schemeClr val="tx1"/>
                </a:solidFill>
                <a:latin typeface="Helvetica Neue" charset="0"/>
                <a:ea typeface="MS PGothic" charset="0"/>
                <a:cs typeface="MS PGothic" charset="0"/>
              </a:defRPr>
            </a:lvl3pPr>
            <a:lvl4pPr marL="1600200" indent="-228600" eaLnBrk="0" hangingPunct="0">
              <a:defRPr sz="2400" b="1">
                <a:solidFill>
                  <a:schemeClr val="tx1"/>
                </a:solidFill>
                <a:latin typeface="Helvetica Neue" charset="0"/>
                <a:ea typeface="MS PGothic" charset="0"/>
                <a:cs typeface="MS PGothic" charset="0"/>
              </a:defRPr>
            </a:lvl4pPr>
            <a:lvl5pPr marL="2057400" indent="-228600" eaLnBrk="0" hangingPunct="0">
              <a:defRPr sz="2400" b="1">
                <a:solidFill>
                  <a:schemeClr val="tx1"/>
                </a:solidFill>
                <a:latin typeface="Helvetica Neue"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Helvetica Neue" charset="0"/>
                <a:ea typeface="MS PGothic" charset="0"/>
                <a:cs typeface="MS PGothic" charset="0"/>
              </a:defRPr>
            </a:lvl9pPr>
          </a:lstStyle>
          <a:p>
            <a:pPr algn="r" eaLnBrk="1" hangingPunct="1"/>
            <a:r>
              <a:rPr lang="en-US" dirty="0">
                <a:cs typeface="Arial" charset="0"/>
              </a:rPr>
              <a:t>Freddie </a:t>
            </a:r>
            <a:r>
              <a:rPr lang="en-US" dirty="0" smtClean="0">
                <a:cs typeface="Arial" charset="0"/>
              </a:rPr>
              <a:t>Lee Heath, M.S.A.</a:t>
            </a:r>
            <a:endParaRPr lang="en-US" dirty="0">
              <a:cs typeface="Arial" charset="0"/>
            </a:endParaRPr>
          </a:p>
          <a:p>
            <a:pPr algn="r" eaLnBrk="1" hangingPunct="1"/>
            <a:r>
              <a:rPr lang="en-US" dirty="0">
                <a:cs typeface="Arial" charset="0"/>
              </a:rPr>
              <a:t>Coordinating Teacher</a:t>
            </a:r>
          </a:p>
          <a:p>
            <a:pPr algn="r" eaLnBrk="1" hangingPunct="1"/>
            <a:r>
              <a:rPr lang="en-US" dirty="0" err="1">
                <a:cs typeface="Arial" charset="0"/>
              </a:rPr>
              <a:t>flheath@wcpss.net</a:t>
            </a:r>
            <a:endParaRPr lang="en-US" dirty="0">
              <a:cs typeface="Arial" charset="0"/>
            </a:endParaRPr>
          </a:p>
          <a:p>
            <a:pPr algn="r" eaLnBrk="1" hangingPunct="1"/>
            <a:r>
              <a:rPr lang="en-US" dirty="0">
                <a:cs typeface="Arial" charset="0"/>
              </a:rPr>
              <a:t>919-431-7642</a:t>
            </a:r>
          </a:p>
        </p:txBody>
      </p:sp>
      <p:pic>
        <p:nvPicPr>
          <p:cNvPr id="2" name="Picture 1" descr="Freddie Heath Headshot.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1" y="1295400"/>
            <a:ext cx="2895599" cy="392386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descr="mc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9000" y="2564699"/>
            <a:ext cx="5676359" cy="4293301"/>
          </a:xfrm>
          <a:prstGeom prst="rect">
            <a:avLst/>
          </a:prstGeom>
        </p:spPr>
      </p:pic>
      <p:sp>
        <p:nvSpPr>
          <p:cNvPr id="8" name="TextBox 7"/>
          <p:cNvSpPr txBox="1"/>
          <p:nvPr/>
        </p:nvSpPr>
        <p:spPr>
          <a:xfrm>
            <a:off x="152400" y="5105400"/>
            <a:ext cx="3352800" cy="1200328"/>
          </a:xfrm>
          <a:prstGeom prst="rect">
            <a:avLst/>
          </a:prstGeom>
          <a:noFill/>
        </p:spPr>
        <p:txBody>
          <a:bodyPr wrap="square" rtlCol="0">
            <a:spAutoFit/>
          </a:bodyPr>
          <a:lstStyle/>
          <a:p>
            <a:pPr algn="ctr"/>
            <a:r>
              <a:rPr lang="en-US" dirty="0" smtClean="0"/>
              <a:t>Would Misty Copeland have been in your dance class?</a:t>
            </a:r>
            <a:endParaRPr lang="en-US" dirty="0"/>
          </a:p>
        </p:txBody>
      </p:sp>
      <p:pic>
        <p:nvPicPr>
          <p:cNvPr id="10" name="Picture 9" descr="mc4.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615"/>
            <a:ext cx="3505200" cy="4327785"/>
          </a:xfrm>
          <a:prstGeom prst="rect">
            <a:avLst/>
          </a:prstGeom>
        </p:spPr>
      </p:pic>
    </p:spTree>
    <p:extLst>
      <p:ext uri="{BB962C8B-B14F-4D97-AF65-F5344CB8AC3E}">
        <p14:creationId xmlns:p14="http://schemas.microsoft.com/office/powerpoint/2010/main" val="3484188988"/>
      </p:ext>
    </p:extLst>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833" name="Title 1"/>
          <p:cNvSpPr>
            <a:spLocks noGrp="1"/>
          </p:cNvSpPr>
          <p:nvPr>
            <p:ph type="title"/>
          </p:nvPr>
        </p:nvSpPr>
        <p:spPr/>
        <p:txBody>
          <a:bodyPr/>
          <a:lstStyle/>
          <a:p>
            <a:r>
              <a:rPr lang="en-US">
                <a:latin typeface="Calibri" charset="0"/>
              </a:rPr>
              <a:t>Your Classroom …</a:t>
            </a:r>
          </a:p>
        </p:txBody>
      </p:sp>
      <p:sp>
        <p:nvSpPr>
          <p:cNvPr id="120834" name="Content Placeholder 2"/>
          <p:cNvSpPr>
            <a:spLocks noGrp="1"/>
          </p:cNvSpPr>
          <p:nvPr>
            <p:ph idx="1"/>
          </p:nvPr>
        </p:nvSpPr>
        <p:spPr>
          <a:xfrm>
            <a:off x="152400" y="1600200"/>
            <a:ext cx="8991600" cy="5257800"/>
          </a:xfrm>
        </p:spPr>
        <p:txBody>
          <a:bodyPr/>
          <a:lstStyle/>
          <a:p>
            <a:r>
              <a:rPr lang="en-US" sz="4000" dirty="0">
                <a:latin typeface="Calibri" charset="0"/>
              </a:rPr>
              <a:t>Is the content reflective of diverse cultures?</a:t>
            </a:r>
          </a:p>
          <a:p>
            <a:r>
              <a:rPr lang="en-US" sz="4000" dirty="0">
                <a:latin typeface="Calibri" charset="0"/>
              </a:rPr>
              <a:t>Do you know your students and encourage them to contribute from their perspective?</a:t>
            </a:r>
          </a:p>
          <a:p>
            <a:r>
              <a:rPr lang="en-US" sz="4000" dirty="0" smtClean="0">
                <a:latin typeface="Calibri" charset="0"/>
              </a:rPr>
              <a:t>What can you do to ensure your program is accessible?</a:t>
            </a:r>
            <a:endParaRPr lang="en-US" sz="4000" dirty="0">
              <a:latin typeface="Calibri" charset="0"/>
            </a:endParaRPr>
          </a:p>
          <a:p>
            <a:endParaRPr lang="en-US" sz="4800" dirty="0">
              <a:latin typeface="Calibri" charset="0"/>
            </a:endParaRPr>
          </a:p>
        </p:txBody>
      </p:sp>
      <p:pic>
        <p:nvPicPr>
          <p:cNvPr id="120835" name="Picture 2" descr="C:\Users\egrimes-droessler\AppData\Local\Microsoft\Windows\Temporary Internet Files\Content.IE5\YYJO3N2C\MC900078753[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2400"/>
            <a:ext cx="1204913"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Community Connections</a:t>
            </a:r>
            <a:endParaRPr lang="en-US" dirty="0"/>
          </a:p>
        </p:txBody>
      </p:sp>
      <p:sp>
        <p:nvSpPr>
          <p:cNvPr id="3" name="Content Placeholder 2"/>
          <p:cNvSpPr>
            <a:spLocks noGrp="1"/>
          </p:cNvSpPr>
          <p:nvPr>
            <p:ph idx="1"/>
          </p:nvPr>
        </p:nvSpPr>
        <p:spPr>
          <a:xfrm>
            <a:off x="0" y="1600201"/>
            <a:ext cx="9144000" cy="3429000"/>
          </a:xfrm>
        </p:spPr>
        <p:txBody>
          <a:bodyPr/>
          <a:lstStyle/>
          <a:p>
            <a:r>
              <a:rPr lang="en-US" dirty="0" smtClean="0"/>
              <a:t>United Arts Council – Workplace Campaign </a:t>
            </a:r>
          </a:p>
          <a:p>
            <a:r>
              <a:rPr lang="en-US" dirty="0" smtClean="0"/>
              <a:t>Raleigh Fine Arts Elementary Choral </a:t>
            </a:r>
            <a:r>
              <a:rPr lang="en-US" dirty="0" smtClean="0"/>
              <a:t>Celebration</a:t>
            </a:r>
          </a:p>
          <a:p>
            <a:r>
              <a:rPr lang="en-US" dirty="0" smtClean="0"/>
              <a:t>Local Theatre – RLT, Burning Coal, Theatre Raleigh</a:t>
            </a:r>
            <a:endParaRPr lang="en-US" dirty="0" smtClean="0"/>
          </a:p>
          <a:p>
            <a:r>
              <a:rPr lang="en-US" dirty="0" smtClean="0"/>
              <a:t>Carolina Ballet</a:t>
            </a:r>
          </a:p>
          <a:p>
            <a:r>
              <a:rPr lang="en-US" dirty="0" smtClean="0"/>
              <a:t>General Assembly Barbershop Chorus/Quartets</a:t>
            </a:r>
          </a:p>
          <a:p>
            <a:pPr marL="0" indent="0">
              <a:buNone/>
            </a:pPr>
            <a:endParaRPr lang="en-US" dirty="0" smtClean="0"/>
          </a:p>
          <a:p>
            <a:r>
              <a:rPr lang="en-US" dirty="0" smtClean="0"/>
              <a:t>With limited resources and barriers to bash – let’s seek outside support (more &gt; just $)</a:t>
            </a:r>
          </a:p>
          <a:p>
            <a:pPr marL="0" indent="0">
              <a:buNone/>
            </a:pPr>
            <a:endParaRPr lang="en-US" dirty="0"/>
          </a:p>
        </p:txBody>
      </p:sp>
    </p:spTree>
    <p:extLst>
      <p:ext uri="{BB962C8B-B14F-4D97-AF65-F5344CB8AC3E}">
        <p14:creationId xmlns:p14="http://schemas.microsoft.com/office/powerpoint/2010/main" val="3545383972"/>
      </p:ext>
    </p:extLst>
  </p:cSld>
  <p:clrMapOvr>
    <a:masterClrMapping/>
  </p:clrMapOvr>
  <p:transition xmlns:p14="http://schemas.microsoft.com/office/powerpoint/2010/main" spd="med">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p:txBody>
          <a:bodyPr/>
          <a:lstStyle/>
          <a:p>
            <a:r>
              <a:rPr lang="en-US">
                <a:latin typeface="Calibri" charset="0"/>
              </a:rPr>
              <a:t>Moving Towards …</a:t>
            </a:r>
          </a:p>
        </p:txBody>
      </p:sp>
      <p:sp>
        <p:nvSpPr>
          <p:cNvPr id="122882" name="Content Placeholder 2"/>
          <p:cNvSpPr>
            <a:spLocks noGrp="1"/>
          </p:cNvSpPr>
          <p:nvPr>
            <p:ph idx="1"/>
          </p:nvPr>
        </p:nvSpPr>
        <p:spPr>
          <a:xfrm>
            <a:off x="228600" y="1600200"/>
            <a:ext cx="8229600" cy="4525963"/>
          </a:xfrm>
        </p:spPr>
        <p:txBody>
          <a:bodyPr/>
          <a:lstStyle/>
          <a:p>
            <a:endParaRPr lang="en-US" dirty="0">
              <a:latin typeface="Calibri" charset="0"/>
            </a:endParaRPr>
          </a:p>
          <a:p>
            <a:r>
              <a:rPr lang="en-US" sz="4200" dirty="0">
                <a:latin typeface="Calibri" charset="0"/>
              </a:rPr>
              <a:t>Cultural Proficiency </a:t>
            </a:r>
          </a:p>
          <a:p>
            <a:r>
              <a:rPr lang="en-US" sz="4200" dirty="0">
                <a:latin typeface="Calibri" charset="0"/>
              </a:rPr>
              <a:t>Growth in the </a:t>
            </a:r>
            <a:r>
              <a:rPr lang="en-US" sz="4200" dirty="0" smtClean="0">
                <a:latin typeface="Calibri" charset="0"/>
              </a:rPr>
              <a:t>Arts</a:t>
            </a:r>
          </a:p>
          <a:p>
            <a:r>
              <a:rPr lang="en-US" sz="4200" dirty="0" smtClean="0">
                <a:latin typeface="Calibri" charset="0"/>
              </a:rPr>
              <a:t>Supporting each other</a:t>
            </a:r>
            <a:endParaRPr lang="en-US" sz="4200" dirty="0">
              <a:latin typeface="Calibri" charset="0"/>
            </a:endParaRPr>
          </a:p>
          <a:p>
            <a:r>
              <a:rPr lang="en-US" sz="4200" dirty="0">
                <a:latin typeface="Calibri" charset="0"/>
              </a:rPr>
              <a:t>Embracing Change  …</a:t>
            </a:r>
          </a:p>
          <a:p>
            <a:endParaRPr lang="en-US" dirty="0">
              <a:latin typeface="Calibri" charset="0"/>
            </a:endParaRPr>
          </a:p>
        </p:txBody>
      </p:sp>
      <p:pic>
        <p:nvPicPr>
          <p:cNvPr id="122883" name="Picture 3" descr="C:\Users\egrimes-droessler\AppData\Local\Microsoft\Windows\Temporary Internet Files\Content.IE5\YYJO3N2C\MC900285462[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3503803"/>
            <a:ext cx="3352799" cy="33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Title 1"/>
          <p:cNvSpPr>
            <a:spLocks noGrp="1"/>
          </p:cNvSpPr>
          <p:nvPr>
            <p:ph type="ctrTitle"/>
          </p:nvPr>
        </p:nvSpPr>
        <p:spPr>
          <a:xfrm>
            <a:off x="685800" y="1828800"/>
            <a:ext cx="7772400" cy="1089025"/>
          </a:xfrm>
        </p:spPr>
        <p:txBody>
          <a:bodyPr/>
          <a:lstStyle/>
          <a:p>
            <a:pPr eaLnBrk="1" hangingPunct="1"/>
            <a:r>
              <a:rPr lang="en-US" dirty="0">
                <a:latin typeface="Calibri" charset="0"/>
              </a:rPr>
              <a:t>Have a Great Year!</a:t>
            </a:r>
          </a:p>
        </p:txBody>
      </p:sp>
      <p:pic>
        <p:nvPicPr>
          <p:cNvPr id="145410" name="Picture 4" descr="arts_education-color-clear.gif                                 000AD950StarGate                       C165B6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28600"/>
            <a:ext cx="4419600" cy="24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57200" y="2819400"/>
            <a:ext cx="7212231" cy="3416320"/>
          </a:xfrm>
          <a:prstGeom prst="rect">
            <a:avLst/>
          </a:prstGeom>
          <a:noFill/>
        </p:spPr>
        <p:txBody>
          <a:bodyPr wrap="none" rtlCol="0">
            <a:spAutoFit/>
          </a:bodyPr>
          <a:lstStyle/>
          <a:p>
            <a:r>
              <a:rPr lang="en-US" dirty="0" smtClean="0"/>
              <a:t>Room Assignments</a:t>
            </a:r>
            <a:r>
              <a:rPr lang="en-US" dirty="0" smtClean="0"/>
              <a:t>:</a:t>
            </a:r>
          </a:p>
          <a:p>
            <a:pPr marL="342900" indent="-342900">
              <a:buFont typeface="Arial"/>
              <a:buChar char="•"/>
            </a:pPr>
            <a:r>
              <a:rPr lang="en-US" dirty="0" smtClean="0"/>
              <a:t>Elem Music – Auditorium</a:t>
            </a:r>
          </a:p>
          <a:p>
            <a:pPr marL="342900" indent="-342900">
              <a:buFont typeface="Arial"/>
              <a:buChar char="•"/>
            </a:pPr>
            <a:r>
              <a:rPr lang="en-US" dirty="0" smtClean="0"/>
              <a:t>Mid/High Choral – Chorus&gt;Piano Lab (middle)</a:t>
            </a:r>
          </a:p>
          <a:p>
            <a:pPr marL="342900" indent="-342900">
              <a:buFont typeface="Arial"/>
              <a:buChar char="•"/>
            </a:pPr>
            <a:r>
              <a:rPr lang="en-US" dirty="0" smtClean="0"/>
              <a:t>Band – Band </a:t>
            </a:r>
          </a:p>
          <a:p>
            <a:pPr marL="342900" indent="-342900">
              <a:buFont typeface="Arial"/>
              <a:buChar char="•"/>
            </a:pPr>
            <a:r>
              <a:rPr lang="en-US" dirty="0" smtClean="0"/>
              <a:t>Strings – Learning Lab</a:t>
            </a:r>
          </a:p>
          <a:p>
            <a:pPr marL="342900" indent="-342900">
              <a:buFont typeface="Arial"/>
              <a:buChar char="•"/>
            </a:pPr>
            <a:r>
              <a:rPr lang="en-US" dirty="0" smtClean="0"/>
              <a:t>Elem Art – Cafeteria (Learning Lab)??</a:t>
            </a:r>
          </a:p>
          <a:p>
            <a:pPr marL="342900" indent="-342900">
              <a:buFont typeface="Arial"/>
              <a:buChar char="•"/>
            </a:pPr>
            <a:r>
              <a:rPr lang="en-US" dirty="0" smtClean="0"/>
              <a:t>Mid/High Art – 1315 / 1316</a:t>
            </a:r>
          </a:p>
          <a:p>
            <a:pPr marL="342900" indent="-342900">
              <a:buFont typeface="Arial"/>
              <a:buChar char="•"/>
            </a:pPr>
            <a:r>
              <a:rPr lang="en-US" dirty="0" smtClean="0"/>
              <a:t>Theatre – Drama Classroom</a:t>
            </a:r>
          </a:p>
          <a:p>
            <a:pPr marL="342900" indent="-342900">
              <a:buFont typeface="Arial"/>
              <a:buChar char="•"/>
            </a:pPr>
            <a:r>
              <a:rPr lang="en-US" dirty="0" smtClean="0"/>
              <a:t>Dance – Dance Studios 2414/2416</a:t>
            </a:r>
          </a:p>
        </p:txBody>
      </p:sp>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609600"/>
            <a:ext cx="8229600" cy="1143000"/>
          </a:xfrm>
        </p:spPr>
        <p:txBody>
          <a:bodyPr lIns="92075" tIns="46038" rIns="92075" bIns="46038">
            <a:normAutofit/>
          </a:bodyPr>
          <a:lstStyle/>
          <a:p>
            <a:pPr eaLnBrk="1" hangingPunct="1">
              <a:defRPr/>
            </a:pPr>
            <a:r>
              <a:rPr lang="en-US">
                <a:effectLst>
                  <a:outerShdw blurRad="38100" dist="38100" dir="2700000" algn="tl">
                    <a:srgbClr val="DDDDDD"/>
                  </a:outerShdw>
                </a:effectLst>
                <a:latin typeface="Calibri" charset="0"/>
                <a:ea typeface="MS PGothic" charset="0"/>
                <a:cs typeface="MS PGothic" charset="0"/>
              </a:rPr>
              <a:t>Logistics - Communication</a:t>
            </a:r>
          </a:p>
        </p:txBody>
      </p:sp>
      <p:sp>
        <p:nvSpPr>
          <p:cNvPr id="21506" name="Content Placeholder 2"/>
          <p:cNvSpPr>
            <a:spLocks noGrp="1"/>
          </p:cNvSpPr>
          <p:nvPr>
            <p:ph idx="4294967295"/>
          </p:nvPr>
        </p:nvSpPr>
        <p:spPr>
          <a:xfrm>
            <a:off x="0" y="1981200"/>
            <a:ext cx="7772400" cy="4419600"/>
          </a:xfrm>
        </p:spPr>
        <p:txBody>
          <a:bodyPr/>
          <a:lstStyle/>
          <a:p>
            <a:pPr eaLnBrk="1" hangingPunct="1">
              <a:lnSpc>
                <a:spcPct val="80000"/>
              </a:lnSpc>
            </a:pPr>
            <a:r>
              <a:rPr lang="en-US" sz="2700" dirty="0">
                <a:latin typeface="Calibri" charset="0"/>
                <a:ea typeface="MS PGothic" charset="0"/>
                <a:cs typeface="MS PGothic" charset="0"/>
              </a:rPr>
              <a:t>Google </a:t>
            </a:r>
            <a:r>
              <a:rPr lang="en-US" sz="2700" dirty="0" smtClean="0">
                <a:latin typeface="Calibri" charset="0"/>
                <a:ea typeface="MS PGothic" charset="0"/>
                <a:cs typeface="MS PGothic" charset="0"/>
              </a:rPr>
              <a:t>Survey – address on agenda</a:t>
            </a:r>
            <a:endParaRPr lang="en-US" sz="2700" dirty="0">
              <a:latin typeface="Calibri" charset="0"/>
              <a:ea typeface="MS PGothic" charset="0"/>
              <a:cs typeface="MS PGothic" charset="0"/>
            </a:endParaRPr>
          </a:p>
          <a:p>
            <a:pPr eaLnBrk="1" hangingPunct="1">
              <a:lnSpc>
                <a:spcPct val="80000"/>
              </a:lnSpc>
            </a:pPr>
            <a:endParaRPr lang="en-US" sz="2700" dirty="0">
              <a:latin typeface="Calibri" charset="0"/>
              <a:ea typeface="MS PGothic" charset="0"/>
              <a:cs typeface="MS PGothic" charset="0"/>
            </a:endParaRPr>
          </a:p>
          <a:p>
            <a:pPr eaLnBrk="1" hangingPunct="1">
              <a:lnSpc>
                <a:spcPct val="130000"/>
              </a:lnSpc>
              <a:buClr>
                <a:schemeClr val="hlink"/>
              </a:buClr>
              <a:buSzPct val="65000"/>
              <a:buFont typeface="Wingdings" charset="0"/>
              <a:buChar char="Ø"/>
            </a:pPr>
            <a:r>
              <a:rPr lang="en-US" sz="2700" dirty="0">
                <a:latin typeface="Calibri" charset="0"/>
                <a:ea typeface="MS PGothic" charset="0"/>
                <a:cs typeface="MS PGothic" charset="0"/>
              </a:rPr>
              <a:t>Lotus E-Mail Groups by content area</a:t>
            </a:r>
          </a:p>
          <a:p>
            <a:pPr lvl="1" eaLnBrk="1" hangingPunct="1">
              <a:lnSpc>
                <a:spcPct val="70000"/>
              </a:lnSpc>
              <a:buClr>
                <a:schemeClr val="hlink"/>
              </a:buClr>
              <a:buSzPct val="65000"/>
              <a:buFont typeface="Wingdings" charset="0"/>
              <a:buChar char="Ø"/>
            </a:pPr>
            <a:r>
              <a:rPr lang="en-US" sz="2400" u="sng" dirty="0">
                <a:solidFill>
                  <a:srgbClr val="FF0000"/>
                </a:solidFill>
                <a:latin typeface="Calibri" charset="0"/>
                <a:ea typeface="MS PGothic" charset="0"/>
                <a:cs typeface="MS PGothic" charset="0"/>
              </a:rPr>
              <a:t>PLEASE DO NOT </a:t>
            </a:r>
            <a:r>
              <a:rPr lang="ja-JP" altLang="en-US" sz="2400" u="sng" dirty="0">
                <a:solidFill>
                  <a:srgbClr val="FF0000"/>
                </a:solidFill>
                <a:latin typeface="Calibri" charset="0"/>
                <a:ea typeface="MS PGothic" charset="0"/>
                <a:cs typeface="MS PGothic" charset="0"/>
              </a:rPr>
              <a:t>“</a:t>
            </a:r>
            <a:r>
              <a:rPr lang="en-US" altLang="ja-JP" sz="2400" u="sng" dirty="0">
                <a:solidFill>
                  <a:srgbClr val="FF0000"/>
                </a:solidFill>
                <a:latin typeface="Calibri" charset="0"/>
                <a:ea typeface="MS PGothic" charset="0"/>
                <a:cs typeface="MS PGothic" charset="0"/>
              </a:rPr>
              <a:t>REPLY ALL</a:t>
            </a:r>
            <a:r>
              <a:rPr lang="ja-JP" altLang="en-US" sz="2400" dirty="0">
                <a:solidFill>
                  <a:srgbClr val="FF0000"/>
                </a:solidFill>
                <a:latin typeface="Calibri" charset="0"/>
                <a:ea typeface="MS PGothic" charset="0"/>
                <a:cs typeface="MS PGothic" charset="0"/>
              </a:rPr>
              <a:t>”</a:t>
            </a:r>
            <a:r>
              <a:rPr lang="en-US" altLang="ja-JP" sz="2400" dirty="0">
                <a:latin typeface="Calibri" charset="0"/>
                <a:ea typeface="MS PGothic" charset="0"/>
                <a:cs typeface="MS PGothic" charset="0"/>
              </a:rPr>
              <a:t> </a:t>
            </a:r>
            <a:r>
              <a:rPr lang="en-US" altLang="ja-JP" sz="2400" i="1" dirty="0">
                <a:latin typeface="Calibri" charset="0"/>
                <a:ea typeface="MS PGothic" charset="0"/>
                <a:cs typeface="MS PGothic" charset="0"/>
              </a:rPr>
              <a:t>TO LARGE  E-MAILS - START A NEW MESSAGE (BCC)</a:t>
            </a:r>
          </a:p>
          <a:p>
            <a:pPr lvl="1" eaLnBrk="1" hangingPunct="1">
              <a:lnSpc>
                <a:spcPct val="70000"/>
              </a:lnSpc>
              <a:buClr>
                <a:schemeClr val="hlink"/>
              </a:buClr>
              <a:buSzPct val="65000"/>
              <a:buFont typeface="Wingdings" charset="0"/>
              <a:buChar char="Ø"/>
            </a:pPr>
            <a:r>
              <a:rPr lang="en-US" sz="2400" u="sng" dirty="0">
                <a:solidFill>
                  <a:srgbClr val="FF0000"/>
                </a:solidFill>
                <a:latin typeface="Calibri" charset="0"/>
                <a:ea typeface="MS PGothic" charset="0"/>
                <a:cs typeface="MS PGothic" charset="0"/>
              </a:rPr>
              <a:t>PLEASE USE APPROPRIATE SUBJECT  </a:t>
            </a:r>
            <a:r>
              <a:rPr lang="en-US" sz="2400" i="1" dirty="0">
                <a:latin typeface="Calibri" charset="0"/>
                <a:ea typeface="MS PGothic" charset="0"/>
                <a:cs typeface="MS PGothic" charset="0"/>
              </a:rPr>
              <a:t>WHEN REPLYING TO E-MAILS</a:t>
            </a:r>
          </a:p>
          <a:p>
            <a:pPr lvl="1" eaLnBrk="1" hangingPunct="1">
              <a:lnSpc>
                <a:spcPct val="70000"/>
              </a:lnSpc>
              <a:buClr>
                <a:schemeClr val="hlink"/>
              </a:buClr>
              <a:buSzPct val="65000"/>
              <a:buFont typeface="Wingdings" charset="0"/>
              <a:buChar char="Ø"/>
            </a:pPr>
            <a:r>
              <a:rPr lang="en-US" sz="2400" i="1" dirty="0">
                <a:latin typeface="Calibri" charset="0"/>
                <a:ea typeface="MS PGothic" charset="0"/>
                <a:cs typeface="MS PGothic" charset="0"/>
              </a:rPr>
              <a:t>Remember to check you email Every Day!</a:t>
            </a:r>
          </a:p>
          <a:p>
            <a:pPr lvl="1" eaLnBrk="1" hangingPunct="1">
              <a:lnSpc>
                <a:spcPct val="70000"/>
              </a:lnSpc>
              <a:buClr>
                <a:schemeClr val="hlink"/>
              </a:buClr>
              <a:buSzPct val="65000"/>
              <a:buFont typeface="Wingdings" charset="0"/>
              <a:buChar char="Ø"/>
            </a:pPr>
            <a:endParaRPr lang="en-US" sz="2400" dirty="0">
              <a:latin typeface="Calibri" charset="0"/>
              <a:ea typeface="MS PGothic" charset="0"/>
              <a:cs typeface="MS PGothic" charset="0"/>
            </a:endParaRPr>
          </a:p>
          <a:p>
            <a:pPr eaLnBrk="1" hangingPunct="1">
              <a:lnSpc>
                <a:spcPct val="130000"/>
              </a:lnSpc>
              <a:buClr>
                <a:schemeClr val="hlink"/>
              </a:buClr>
              <a:buSzPct val="65000"/>
              <a:buFont typeface="Wingdings" charset="0"/>
              <a:buChar char="Ø"/>
            </a:pPr>
            <a:r>
              <a:rPr lang="en-US" sz="2700" dirty="0">
                <a:solidFill>
                  <a:srgbClr val="800080"/>
                </a:solidFill>
                <a:latin typeface="Calibri" charset="0"/>
                <a:ea typeface="MS PGothic" charset="0"/>
                <a:cs typeface="MS PGothic" charset="0"/>
              </a:rPr>
              <a:t>Please help us find the new staff in your building.</a:t>
            </a:r>
            <a:endParaRPr lang="en-US" sz="2700" dirty="0">
              <a:latin typeface="Calibri" charset="0"/>
              <a:ea typeface="MS PGothic" charset="0"/>
              <a:cs typeface="MS PGothic" charset="0"/>
            </a:endParaRPr>
          </a:p>
          <a:p>
            <a:pPr eaLnBrk="1" hangingPunct="1">
              <a:lnSpc>
                <a:spcPct val="80000"/>
              </a:lnSpc>
              <a:buFont typeface="Arial" charset="0"/>
              <a:buNone/>
            </a:pPr>
            <a:r>
              <a:rPr lang="en-US" sz="2000" dirty="0">
                <a:latin typeface="Calibri" charset="0"/>
                <a:ea typeface="MS PGothic" charset="0"/>
                <a:cs typeface="MS PGothic" charset="0"/>
              </a:rPr>
              <a:t> </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685800" y="76200"/>
            <a:ext cx="7772400" cy="914400"/>
          </a:xfrm>
        </p:spPr>
        <p:txBody>
          <a:bodyPr lIns="92075" tIns="46038" rIns="92075" bIns="46038">
            <a:normAutofit fontScale="90000"/>
          </a:bodyPr>
          <a:lstStyle/>
          <a:p>
            <a:pPr eaLnBrk="1" hangingPunct="1">
              <a:defRPr/>
            </a:pPr>
            <a:r>
              <a:rPr lang="en-US" sz="4000" dirty="0">
                <a:effectLst>
                  <a:outerShdw blurRad="38100" dist="38100" dir="2700000" algn="tl">
                    <a:srgbClr val="DDDDDD"/>
                  </a:outerShdw>
                </a:effectLst>
                <a:latin typeface="Calibri" charset="0"/>
                <a:ea typeface="MS PGothic" charset="0"/>
                <a:cs typeface="MS PGothic" charset="0"/>
              </a:rPr>
              <a:t>Link to Survival </a:t>
            </a:r>
            <a:r>
              <a:rPr lang="en-US" sz="4000" dirty="0" smtClean="0">
                <a:effectLst>
                  <a:outerShdw blurRad="38100" dist="38100" dir="2700000" algn="tl">
                    <a:srgbClr val="DDDDDD"/>
                  </a:outerShdw>
                </a:effectLst>
                <a:latin typeface="Calibri" charset="0"/>
                <a:ea typeface="MS PGothic" charset="0"/>
                <a:cs typeface="MS PGothic" charset="0"/>
              </a:rPr>
              <a:t>Kit</a:t>
            </a:r>
            <a:br>
              <a:rPr lang="en-US" sz="4000" dirty="0" smtClean="0">
                <a:effectLst>
                  <a:outerShdw blurRad="38100" dist="38100" dir="2700000" algn="tl">
                    <a:srgbClr val="DDDDDD"/>
                  </a:outerShdw>
                </a:effectLst>
                <a:latin typeface="Calibri" charset="0"/>
                <a:ea typeface="MS PGothic" charset="0"/>
                <a:cs typeface="MS PGothic" charset="0"/>
              </a:rPr>
            </a:br>
            <a:r>
              <a:rPr lang="en-US" sz="4000" dirty="0" err="1" smtClean="0">
                <a:effectLst>
                  <a:outerShdw blurRad="38100" dist="38100" dir="2700000" algn="tl">
                    <a:srgbClr val="DDDDDD"/>
                  </a:outerShdw>
                </a:effectLst>
                <a:latin typeface="Calibri" charset="0"/>
                <a:ea typeface="MS PGothic" charset="0"/>
                <a:cs typeface="MS PGothic" charset="0"/>
              </a:rPr>
              <a:t>wcpss.net</a:t>
            </a:r>
            <a:endParaRPr lang="en-US" sz="4000" dirty="0">
              <a:effectLst>
                <a:outerShdw blurRad="38100" dist="38100" dir="2700000" algn="tl">
                  <a:srgbClr val="DDDDDD"/>
                </a:outerShdw>
              </a:effectLst>
              <a:latin typeface="Calibri" charset="0"/>
              <a:ea typeface="MS PGothic" charset="0"/>
              <a:cs typeface="MS PGothic" charset="0"/>
            </a:endParaRPr>
          </a:p>
        </p:txBody>
      </p:sp>
      <p:pic>
        <p:nvPicPr>
          <p:cNvPr id="3" name="Picture 2" descr="Screen Shot 2015-07-01 at 1.25.5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00"/>
            <a:ext cx="9144000" cy="5000445"/>
          </a:xfrm>
          <a:prstGeom prst="rect">
            <a:avLst/>
          </a:prstGeom>
        </p:spPr>
      </p:pic>
      <p:sp>
        <p:nvSpPr>
          <p:cNvPr id="2" name="Left Arrow 1"/>
          <p:cNvSpPr/>
          <p:nvPr/>
        </p:nvSpPr>
        <p:spPr>
          <a:xfrm rot="11459573">
            <a:off x="5538107" y="5370618"/>
            <a:ext cx="977900" cy="484187"/>
          </a:xfrm>
          <a:prstGeom prst="leftArrow">
            <a:avLst/>
          </a:prstGeom>
          <a:solidFill>
            <a:srgbClr val="CB2718"/>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143000"/>
            <a:ext cx="8839200" cy="563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Left Arrow 1"/>
          <p:cNvSpPr/>
          <p:nvPr/>
        </p:nvSpPr>
        <p:spPr>
          <a:xfrm>
            <a:off x="698500" y="4468813"/>
            <a:ext cx="2273300" cy="4841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0"/>
            <a:ext cx="91567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xmlns:p14="http://schemas.microsoft.com/office/powerpoint/2010/main" spd="med">
    <p:cut/>
  </p:transitio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7.1|12.7|29.1|40.1|16.5|28.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17663690</TotalTime>
  <Words>3239</Words>
  <Application>Microsoft Macintosh PowerPoint</Application>
  <PresentationFormat>On-screen Show (4:3)</PresentationFormat>
  <Paragraphs>426</Paragraphs>
  <Slides>54</Slides>
  <Notes>44</Notes>
  <HiddenSlides>18</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56" baseType="lpstr">
      <vt:lpstr>Office Theme</vt:lpstr>
      <vt:lpstr>Document</vt:lpstr>
      <vt:lpstr>Welcome</vt:lpstr>
      <vt:lpstr>PowerPoint Presentation</vt:lpstr>
      <vt:lpstr>Arts ‘cause…  RLT Amphitheatre</vt:lpstr>
      <vt:lpstr>Objectives</vt:lpstr>
      <vt:lpstr>Central Office Support</vt:lpstr>
      <vt:lpstr>Logistics - Communication</vt:lpstr>
      <vt:lpstr>Link to Survival Kit wcpss.net</vt:lpstr>
      <vt:lpstr>PowerPoint Presentation</vt:lpstr>
      <vt:lpstr>PowerPoint Presentation</vt:lpstr>
      <vt:lpstr>E-School Solutions</vt:lpstr>
      <vt:lpstr>Staff Development &gt;&gt;     Professional Learning</vt:lpstr>
      <vt:lpstr>PowerPoint Presentation</vt:lpstr>
      <vt:lpstr>Who’s Here???</vt:lpstr>
      <vt:lpstr>Who’s Here???</vt:lpstr>
      <vt:lpstr>Strategic Plan</vt:lpstr>
      <vt:lpstr>Provide a dynamic and wide-ranging curriculum that ensures access to coursework reflecting the changing demands of career and college. </vt:lpstr>
      <vt:lpstr>Arts are VITAL! We need to …</vt:lpstr>
      <vt:lpstr>Arts Education</vt:lpstr>
      <vt:lpstr>A Successful Arts Classroom…</vt:lpstr>
      <vt:lpstr>High Quality, Consistent, Assessable Arts Education Across the School System</vt:lpstr>
      <vt:lpstr>Reflective Practice  NCEES Standard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House Rules</vt:lpstr>
      <vt:lpstr>Analysis of Student Work - ASW</vt:lpstr>
      <vt:lpstr>Challenges of the ASW process</vt:lpstr>
      <vt:lpstr>Avoiding the Pitfalls</vt:lpstr>
      <vt:lpstr>PowerPoint Presentation</vt:lpstr>
      <vt:lpstr>ASW Process Overview   </vt:lpstr>
      <vt:lpstr>ASW Process Overview </vt:lpstr>
      <vt:lpstr>Unable to complete ASW?</vt:lpstr>
      <vt:lpstr>Arts Education Guidance Chart </vt:lpstr>
      <vt:lpstr>PowerPoint Presentation</vt:lpstr>
      <vt:lpstr>PowerPoint Presentation</vt:lpstr>
      <vt:lpstr>This I Believe …</vt:lpstr>
      <vt:lpstr>Your Classroom …</vt:lpstr>
      <vt:lpstr>PowerPoint Presentation</vt:lpstr>
      <vt:lpstr>PowerPoint Presentation</vt:lpstr>
      <vt:lpstr>PowerPoint Presentation</vt:lpstr>
      <vt:lpstr>PowerPoint Presentation</vt:lpstr>
      <vt:lpstr>PowerPoint Presentation</vt:lpstr>
      <vt:lpstr>PowerPoint Presentation</vt:lpstr>
      <vt:lpstr>Your Classroom …</vt:lpstr>
      <vt:lpstr>Community Connections</vt:lpstr>
      <vt:lpstr>Moving Towards …</vt:lpstr>
      <vt:lpstr>Have a Great Year!</vt:lpstr>
    </vt:vector>
  </TitlesOfParts>
  <Company>Spacely Sprockets</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and Using Current Career Data to Help Students Prepare for Careers that will be in Demand when they Graduate</dc:title>
  <dc:creator>George Jetson</dc:creator>
  <dc:description>Chris Droessler_x000d_www.careeroutlook.us</dc:description>
  <cp:lastModifiedBy>Elizabeth Droessler</cp:lastModifiedBy>
  <cp:revision>1366</cp:revision>
  <cp:lastPrinted>2012-08-23T08:21:13Z</cp:lastPrinted>
  <dcterms:created xsi:type="dcterms:W3CDTF">2009-11-20T02:26:02Z</dcterms:created>
  <dcterms:modified xsi:type="dcterms:W3CDTF">2015-08-20T06:45:25Z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ypist">
    <vt:lpwstr>Chris Droessler</vt:lpwstr>
  </property>
</Properties>
</file>